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94" r:id="rId4"/>
    <p:sldId id="278" r:id="rId5"/>
    <p:sldId id="281" r:id="rId6"/>
    <p:sldId id="282" r:id="rId7"/>
    <p:sldId id="283" r:id="rId8"/>
    <p:sldId id="284" r:id="rId9"/>
    <p:sldId id="285" r:id="rId10"/>
    <p:sldId id="286" r:id="rId11"/>
    <p:sldId id="287" r:id="rId12"/>
    <p:sldId id="290" r:id="rId13"/>
    <p:sldId id="288" r:id="rId14"/>
    <p:sldId id="289" r:id="rId15"/>
    <p:sldId id="291" r:id="rId16"/>
    <p:sldId id="265" r:id="rId17"/>
    <p:sldId id="264" r:id="rId18"/>
    <p:sldId id="262" r:id="rId19"/>
    <p:sldId id="26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1212"/>
    <a:srgbClr val="FFCDCD"/>
    <a:srgbClr val="FF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898" autoAdjust="0"/>
    <p:restoredTop sz="94660"/>
  </p:normalViewPr>
  <p:slideViewPr>
    <p:cSldViewPr snapToGrid="0">
      <p:cViewPr>
        <p:scale>
          <a:sx n="66" d="100"/>
          <a:sy n="66" d="100"/>
        </p:scale>
        <p:origin x="-2064" y="-1206"/>
      </p:cViewPr>
      <p:guideLst>
        <p:guide orient="horz" pos="2160"/>
        <p:guide pos="3840"/>
      </p:guideLst>
    </p:cSldViewPr>
  </p:slid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37643A1-F4C4-49FD-BE97-2253570F454E}" type="datetimeFigureOut">
              <a:rPr lang="en-US" smtClean="0"/>
              <a:pPr/>
              <a:t>7/21/2017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B9978-F403-4B5D-962A-A8F962EF2424}" type="slidenum">
              <a:rPr lang="en-US" smtClean="0"/>
              <a:pPr/>
              <a:t>‹#›</a:t>
            </a:fld>
            <a:endParaRPr lang="en-US"/>
          </a:p>
        </p:txBody>
      </p:sp>
    </p:spTree>
    <p:extLst>
      <p:ext uri="{BB962C8B-B14F-4D97-AF65-F5344CB8AC3E}">
        <p14:creationId xmlns:p14="http://schemas.microsoft.com/office/powerpoint/2010/main" val="3772898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7643A1-F4C4-49FD-BE97-2253570F454E}" type="datetimeFigureOut">
              <a:rPr lang="en-US" smtClean="0"/>
              <a:pPr/>
              <a:t>7/21/2017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B9978-F403-4B5D-962A-A8F962EF2424}" type="slidenum">
              <a:rPr lang="en-US" smtClean="0"/>
              <a:pPr/>
              <a:t>‹#›</a:t>
            </a:fld>
            <a:endParaRPr lang="en-US"/>
          </a:p>
        </p:txBody>
      </p:sp>
    </p:spTree>
    <p:extLst>
      <p:ext uri="{BB962C8B-B14F-4D97-AF65-F5344CB8AC3E}">
        <p14:creationId xmlns:p14="http://schemas.microsoft.com/office/powerpoint/2010/main" val="3339973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7643A1-F4C4-49FD-BE97-2253570F454E}" type="datetimeFigureOut">
              <a:rPr lang="en-US" smtClean="0"/>
              <a:pPr/>
              <a:t>7/21/2017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B9978-F403-4B5D-962A-A8F962EF2424}" type="slidenum">
              <a:rPr lang="en-US" smtClean="0"/>
              <a:pPr/>
              <a:t>‹#›</a:t>
            </a:fld>
            <a:endParaRPr lang="en-US"/>
          </a:p>
        </p:txBody>
      </p:sp>
    </p:spTree>
    <p:extLst>
      <p:ext uri="{BB962C8B-B14F-4D97-AF65-F5344CB8AC3E}">
        <p14:creationId xmlns:p14="http://schemas.microsoft.com/office/powerpoint/2010/main" val="1677646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7643A1-F4C4-49FD-BE97-2253570F454E}" type="datetimeFigureOut">
              <a:rPr lang="en-US" smtClean="0"/>
              <a:pPr/>
              <a:t>7/21/2017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B9978-F403-4B5D-962A-A8F962EF2424}" type="slidenum">
              <a:rPr lang="en-US" smtClean="0"/>
              <a:pPr/>
              <a:t>‹#›</a:t>
            </a:fld>
            <a:endParaRPr lang="en-US"/>
          </a:p>
        </p:txBody>
      </p:sp>
    </p:spTree>
    <p:extLst>
      <p:ext uri="{BB962C8B-B14F-4D97-AF65-F5344CB8AC3E}">
        <p14:creationId xmlns:p14="http://schemas.microsoft.com/office/powerpoint/2010/main" val="4177380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37643A1-F4C4-49FD-BE97-2253570F454E}" type="datetimeFigureOut">
              <a:rPr lang="en-US" smtClean="0"/>
              <a:pPr/>
              <a:t>7/21/2017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B9978-F403-4B5D-962A-A8F962EF2424}" type="slidenum">
              <a:rPr lang="en-US" smtClean="0"/>
              <a:pPr/>
              <a:t>‹#›</a:t>
            </a:fld>
            <a:endParaRPr lang="en-US"/>
          </a:p>
        </p:txBody>
      </p:sp>
    </p:spTree>
    <p:extLst>
      <p:ext uri="{BB962C8B-B14F-4D97-AF65-F5344CB8AC3E}">
        <p14:creationId xmlns:p14="http://schemas.microsoft.com/office/powerpoint/2010/main" val="2908154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37643A1-F4C4-49FD-BE97-2253570F454E}" type="datetimeFigureOut">
              <a:rPr lang="en-US" smtClean="0"/>
              <a:pPr/>
              <a:t>7/21/2017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B9978-F403-4B5D-962A-A8F962EF2424}" type="slidenum">
              <a:rPr lang="en-US" smtClean="0"/>
              <a:pPr/>
              <a:t>‹#›</a:t>
            </a:fld>
            <a:endParaRPr lang="en-US"/>
          </a:p>
        </p:txBody>
      </p:sp>
    </p:spTree>
    <p:extLst>
      <p:ext uri="{BB962C8B-B14F-4D97-AF65-F5344CB8AC3E}">
        <p14:creationId xmlns:p14="http://schemas.microsoft.com/office/powerpoint/2010/main" val="2573653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37643A1-F4C4-49FD-BE97-2253570F454E}" type="datetimeFigureOut">
              <a:rPr lang="en-US" smtClean="0"/>
              <a:pPr/>
              <a:t>7/21/2017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CB9978-F403-4B5D-962A-A8F962EF2424}" type="slidenum">
              <a:rPr lang="en-US" smtClean="0"/>
              <a:pPr/>
              <a:t>‹#›</a:t>
            </a:fld>
            <a:endParaRPr lang="en-US"/>
          </a:p>
        </p:txBody>
      </p:sp>
    </p:spTree>
    <p:extLst>
      <p:ext uri="{BB962C8B-B14F-4D97-AF65-F5344CB8AC3E}">
        <p14:creationId xmlns:p14="http://schemas.microsoft.com/office/powerpoint/2010/main" val="149457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37643A1-F4C4-49FD-BE97-2253570F454E}" type="datetimeFigureOut">
              <a:rPr lang="en-US" smtClean="0"/>
              <a:pPr/>
              <a:t>7/21/2017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CB9978-F403-4B5D-962A-A8F962EF2424}" type="slidenum">
              <a:rPr lang="en-US" smtClean="0"/>
              <a:pPr/>
              <a:t>‹#›</a:t>
            </a:fld>
            <a:endParaRPr lang="en-US"/>
          </a:p>
        </p:txBody>
      </p:sp>
    </p:spTree>
    <p:extLst>
      <p:ext uri="{BB962C8B-B14F-4D97-AF65-F5344CB8AC3E}">
        <p14:creationId xmlns:p14="http://schemas.microsoft.com/office/powerpoint/2010/main" val="1031986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7643A1-F4C4-49FD-BE97-2253570F454E}" type="datetimeFigureOut">
              <a:rPr lang="en-US" smtClean="0"/>
              <a:pPr/>
              <a:t>7/21/2017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CB9978-F403-4B5D-962A-A8F962EF2424}" type="slidenum">
              <a:rPr lang="en-US" smtClean="0"/>
              <a:pPr/>
              <a:t>‹#›</a:t>
            </a:fld>
            <a:endParaRPr lang="en-US"/>
          </a:p>
        </p:txBody>
      </p:sp>
    </p:spTree>
    <p:extLst>
      <p:ext uri="{BB962C8B-B14F-4D97-AF65-F5344CB8AC3E}">
        <p14:creationId xmlns:p14="http://schemas.microsoft.com/office/powerpoint/2010/main" val="739127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37643A1-F4C4-49FD-BE97-2253570F454E}" type="datetimeFigureOut">
              <a:rPr lang="en-US" smtClean="0"/>
              <a:pPr/>
              <a:t>7/21/2017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B9978-F403-4B5D-962A-A8F962EF2424}" type="slidenum">
              <a:rPr lang="en-US" smtClean="0"/>
              <a:pPr/>
              <a:t>‹#›</a:t>
            </a:fld>
            <a:endParaRPr lang="en-US"/>
          </a:p>
        </p:txBody>
      </p:sp>
    </p:spTree>
    <p:extLst>
      <p:ext uri="{BB962C8B-B14F-4D97-AF65-F5344CB8AC3E}">
        <p14:creationId xmlns:p14="http://schemas.microsoft.com/office/powerpoint/2010/main" val="1956616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37643A1-F4C4-49FD-BE97-2253570F454E}" type="datetimeFigureOut">
              <a:rPr lang="en-US" smtClean="0"/>
              <a:pPr/>
              <a:t>7/21/2017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B9978-F403-4B5D-962A-A8F962EF2424}" type="slidenum">
              <a:rPr lang="en-US" smtClean="0"/>
              <a:pPr/>
              <a:t>‹#›</a:t>
            </a:fld>
            <a:endParaRPr lang="en-US"/>
          </a:p>
        </p:txBody>
      </p:sp>
    </p:spTree>
    <p:extLst>
      <p:ext uri="{BB962C8B-B14F-4D97-AF65-F5344CB8AC3E}">
        <p14:creationId xmlns:p14="http://schemas.microsoft.com/office/powerpoint/2010/main" val="3682706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a:ln>
            <a:gradFill>
              <a:gsLst>
                <a:gs pos="0">
                  <a:srgbClr val="B21212"/>
                </a:gs>
                <a:gs pos="50000">
                  <a:schemeClr val="accent1">
                    <a:tint val="44500"/>
                    <a:satMod val="160000"/>
                  </a:schemeClr>
                </a:gs>
                <a:gs pos="100000">
                  <a:schemeClr val="accent1">
                    <a:tint val="23500"/>
                    <a:satMod val="160000"/>
                  </a:schemeClr>
                </a:gs>
              </a:gsLst>
              <a:lin ang="5400000" scaled="0"/>
            </a:gradFill>
          </a:ln>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7643A1-F4C4-49FD-BE97-2253570F454E}" type="datetimeFigureOut">
              <a:rPr lang="en-US" smtClean="0"/>
              <a:pPr/>
              <a:t>7/21/2017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CB9978-F403-4B5D-962A-A8F962EF2424}" type="slidenum">
              <a:rPr lang="en-US" smtClean="0"/>
              <a:pPr/>
              <a:t>‹#›</a:t>
            </a:fld>
            <a:endParaRPr lang="en-US"/>
          </a:p>
        </p:txBody>
      </p:sp>
    </p:spTree>
    <p:extLst>
      <p:ext uri="{BB962C8B-B14F-4D97-AF65-F5344CB8AC3E}">
        <p14:creationId xmlns:p14="http://schemas.microsoft.com/office/powerpoint/2010/main" val="1877295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B21212"/>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FF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1485CC"/>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s>
</file>

<file path=ppt/slides/_rels/slide1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16.xml"/><Relationship Id="rId7"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tags" Target="../tags/tag19.xml"/><Relationship Id="rId5" Type="http://schemas.openxmlformats.org/officeDocument/2006/relationships/tags" Target="../tags/tag18.xml"/><Relationship Id="rId10" Type="http://schemas.openxmlformats.org/officeDocument/2006/relationships/image" Target="../media/image5.png"/><Relationship Id="rId4" Type="http://schemas.openxmlformats.org/officeDocument/2006/relationships/tags" Target="../tags/tag17.xml"/><Relationship Id="rId9"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image" Target="../media/image6.png"/><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hyperlink" Target="mailto:info@reviseurs.ca" TargetMode="External"/><Relationship Id="rId5" Type="http://schemas.openxmlformats.org/officeDocument/2006/relationships/hyperlink" Target="http://www.reviseurs.ca" TargetMode="Externa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image" Target="../media/image2.png"/><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1486156" y="3784074"/>
            <a:ext cx="9144000" cy="2387600"/>
          </a:xfrm>
        </p:spPr>
        <p:txBody>
          <a:bodyPr>
            <a:normAutofit/>
          </a:bodyPr>
          <a:lstStyle/>
          <a:p>
            <a:r>
              <a:rPr lang="en-CA" b="1" dirty="0">
                <a:latin typeface="Lato Black" panose="020F0A02020204030203" pitchFamily="34" charset="0"/>
              </a:rPr>
              <a:t>La </a:t>
            </a:r>
            <a:r>
              <a:rPr lang="en-CA" b="1" dirty="0" err="1">
                <a:latin typeface="Lato Black" panose="020F0A02020204030203" pitchFamily="34" charset="0"/>
              </a:rPr>
              <a:t>révision</a:t>
            </a:r>
            <a:r>
              <a:rPr lang="en-CA" b="1" dirty="0">
                <a:latin typeface="Lato Black" panose="020F0A02020204030203" pitchFamily="34" charset="0"/>
              </a:rPr>
              <a:t> </a:t>
            </a:r>
            <a:r>
              <a:rPr lang="en-CA" b="1" dirty="0" err="1">
                <a:latin typeface="Lato Black" panose="020F0A02020204030203" pitchFamily="34" charset="0"/>
              </a:rPr>
              <a:t>linguistique</a:t>
            </a:r>
            <a:r>
              <a:rPr lang="en-CA" b="1" dirty="0">
                <a:solidFill>
                  <a:srgbClr val="FF0000"/>
                </a:solidFill>
                <a:latin typeface="Lato Black" panose="020F0A02020204030203" pitchFamily="34" charset="0"/>
              </a:rPr>
              <a:t/>
            </a:r>
            <a:br>
              <a:rPr lang="en-CA" b="1" dirty="0">
                <a:solidFill>
                  <a:srgbClr val="FF0000"/>
                </a:solidFill>
                <a:latin typeface="Lato Black" panose="020F0A02020204030203" pitchFamily="34" charset="0"/>
              </a:rPr>
            </a:br>
            <a:endParaRPr lang="en-US" b="1" dirty="0">
              <a:solidFill>
                <a:srgbClr val="FF0000"/>
              </a:solidFill>
              <a:latin typeface="Lato Black" panose="020F0A02020204030203" pitchFamily="34" charset="0"/>
            </a:endParaRPr>
          </a:p>
        </p:txBody>
      </p:sp>
      <p:pic>
        <p:nvPicPr>
          <p:cNvPr id="3" name="Picture 2"/>
          <p:cNvPicPr>
            <a:picLocks noChangeAspect="1"/>
          </p:cNvPicPr>
          <p:nvPr>
            <p:custDataLst>
              <p:tags r:id="rId2"/>
            </p:custDataLst>
          </p:nvPr>
        </p:nvPicPr>
        <p:blipFill>
          <a:blip r:embed="rId4" cstate="print">
            <a:extLst>
              <a:ext uri="{28A0092B-C50C-407E-A947-70E740481C1C}">
                <a14:useLocalDpi xmlns:a14="http://schemas.microsoft.com/office/drawing/2010/main" val="0"/>
              </a:ext>
            </a:extLst>
          </a:blip>
          <a:stretch>
            <a:fillRect/>
          </a:stretch>
        </p:blipFill>
        <p:spPr>
          <a:xfrm>
            <a:off x="5419725" y="2046094"/>
            <a:ext cx="1276863" cy="1573406"/>
          </a:xfrm>
          <a:prstGeom prst="rect">
            <a:avLst/>
          </a:prstGeom>
        </p:spPr>
      </p:pic>
    </p:spTree>
    <p:extLst>
      <p:ext uri="{BB962C8B-B14F-4D97-AF65-F5344CB8AC3E}">
        <p14:creationId xmlns:p14="http://schemas.microsoft.com/office/powerpoint/2010/main" val="615215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6166" y="486311"/>
            <a:ext cx="10515600" cy="945882"/>
          </a:xfrm>
        </p:spPr>
        <p:txBody>
          <a:bodyPr/>
          <a:lstStyle/>
          <a:p>
            <a:r>
              <a:rPr lang="fr-CA" dirty="0" smtClean="0">
                <a:latin typeface="Lato Black" panose="020F0A02020204030203" pitchFamily="34" charset="0"/>
              </a:rPr>
              <a:t>Autres tâches connexes</a:t>
            </a:r>
            <a:endParaRPr lang="fr-CA" dirty="0"/>
          </a:p>
        </p:txBody>
      </p:sp>
      <p:sp>
        <p:nvSpPr>
          <p:cNvPr id="3" name="Content Placeholder 2"/>
          <p:cNvSpPr>
            <a:spLocks noGrp="1"/>
          </p:cNvSpPr>
          <p:nvPr>
            <p:ph idx="1"/>
          </p:nvPr>
        </p:nvSpPr>
        <p:spPr>
          <a:xfrm>
            <a:off x="783116" y="1388124"/>
            <a:ext cx="10515600" cy="5067759"/>
          </a:xfrm>
        </p:spPr>
        <p:txBody>
          <a:bodyPr>
            <a:normAutofit/>
          </a:bodyPr>
          <a:lstStyle/>
          <a:p>
            <a:pPr marL="0" indent="0">
              <a:buNone/>
            </a:pPr>
            <a:endParaRPr lang="en-CA" sz="3200" dirty="0"/>
          </a:p>
          <a:p>
            <a:pPr marL="0" indent="0">
              <a:buNone/>
            </a:pPr>
            <a:endParaRPr lang="en-CA" sz="3200" dirty="0"/>
          </a:p>
          <a:p>
            <a:pPr marL="0" indent="0">
              <a:buNone/>
            </a:pPr>
            <a:r>
              <a:rPr lang="fr-CA" sz="3600" dirty="0" smtClean="0"/>
              <a:t>Le réviseur peut être appelé à assumer d’autres fonctions telles que la gestion ou la coordination </a:t>
            </a:r>
            <a:br>
              <a:rPr lang="fr-CA" sz="3600" dirty="0" smtClean="0"/>
            </a:br>
            <a:r>
              <a:rPr lang="fr-CA" sz="3600" dirty="0" smtClean="0"/>
              <a:t>de projet, la préparation d’index, la recherche documentaire ou l’éditique (édition électronique </a:t>
            </a:r>
            <a:br>
              <a:rPr lang="fr-CA" sz="3600" dirty="0" smtClean="0"/>
            </a:br>
            <a:r>
              <a:rPr lang="fr-CA" sz="3600" dirty="0" smtClean="0"/>
              <a:t>ou assistée par ordinateur).</a:t>
            </a:r>
          </a:p>
          <a:p>
            <a:pPr marL="0" indent="0">
              <a:buNone/>
            </a:pPr>
            <a:r>
              <a:rPr lang="en-CA" sz="3200" dirty="0"/>
              <a:t/>
            </a:r>
            <a:br>
              <a:rPr lang="en-CA" sz="3200" dirty="0"/>
            </a:br>
            <a:endParaRPr lang="en-CA" sz="3200" dirty="0"/>
          </a:p>
        </p:txBody>
      </p:sp>
    </p:spTree>
    <p:extLst>
      <p:ext uri="{BB962C8B-B14F-4D97-AF65-F5344CB8AC3E}">
        <p14:creationId xmlns:p14="http://schemas.microsoft.com/office/powerpoint/2010/main" val="3249563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183" y="288007"/>
            <a:ext cx="10515600" cy="1078085"/>
          </a:xfrm>
        </p:spPr>
        <p:txBody>
          <a:bodyPr>
            <a:normAutofit/>
          </a:bodyPr>
          <a:lstStyle/>
          <a:p>
            <a:r>
              <a:rPr lang="fr-CA" sz="4000" dirty="0" smtClean="0">
                <a:latin typeface="Lato Black" panose="020F0502020204030203" pitchFamily="34" charset="0"/>
                <a:cs typeface="Lato Black" panose="020F0502020204030203" pitchFamily="34" charset="0"/>
              </a:rPr>
              <a:t>Existe-t-il une norme professionnelle?</a:t>
            </a:r>
            <a:endParaRPr lang="fr-CA" sz="4000" dirty="0">
              <a:latin typeface="Lato Black" panose="020F0502020204030203" pitchFamily="34" charset="0"/>
              <a:cs typeface="Lato Black" panose="020F0502020204030203" pitchFamily="34" charset="0"/>
            </a:endParaRPr>
          </a:p>
        </p:txBody>
      </p:sp>
      <p:sp>
        <p:nvSpPr>
          <p:cNvPr id="3" name="Content Placeholder 2"/>
          <p:cNvSpPr>
            <a:spLocks noGrp="1"/>
          </p:cNvSpPr>
          <p:nvPr>
            <p:ph idx="1"/>
          </p:nvPr>
        </p:nvSpPr>
        <p:spPr>
          <a:xfrm>
            <a:off x="849217" y="1520327"/>
            <a:ext cx="10515600" cy="5056742"/>
          </a:xfrm>
        </p:spPr>
        <p:txBody>
          <a:bodyPr>
            <a:normAutofit/>
          </a:bodyPr>
          <a:lstStyle/>
          <a:p>
            <a:endParaRPr lang="en-CA" sz="3600" i="1" dirty="0">
              <a:latin typeface="Lato" panose="020F0502020204030203" pitchFamily="34" charset="0"/>
              <a:cs typeface="Lato" panose="020F0502020204030203" pitchFamily="34" charset="0"/>
            </a:endParaRPr>
          </a:p>
          <a:p>
            <a:r>
              <a:rPr lang="fr-CA" sz="3600" i="1" dirty="0" smtClean="0">
                <a:latin typeface="Lato" panose="020F0502020204030203" pitchFamily="34" charset="0"/>
                <a:cs typeface="Lato" panose="020F0502020204030203" pitchFamily="34" charset="0"/>
              </a:rPr>
              <a:t>Les Principes directeurs en révision professionnelle</a:t>
            </a:r>
            <a:r>
              <a:rPr lang="fr-CA" sz="3600" dirty="0" smtClean="0">
                <a:latin typeface="Lato" panose="020F0502020204030203" pitchFamily="34" charset="0"/>
                <a:cs typeface="Lato" panose="020F0502020204030203" pitchFamily="34" charset="0"/>
              </a:rPr>
              <a:t> de Réviseurs Canada sont la norme professionnelle de la révision en langue française.</a:t>
            </a:r>
          </a:p>
          <a:p>
            <a:endParaRPr lang="fr-CA" sz="3600" dirty="0" smtClean="0">
              <a:latin typeface="Lato" panose="020F0502020204030203" pitchFamily="34" charset="0"/>
              <a:cs typeface="Lato" panose="020F0502020204030203" pitchFamily="34" charset="0"/>
            </a:endParaRPr>
          </a:p>
          <a:p>
            <a:r>
              <a:rPr lang="fr-CA" sz="3600" dirty="0" smtClean="0">
                <a:latin typeface="Lato" panose="020F0502020204030203" pitchFamily="34" charset="0"/>
                <a:cs typeface="Lato" panose="020F0502020204030203" pitchFamily="34" charset="0"/>
              </a:rPr>
              <a:t>Les principes incluent les pratiques établies, les aptitudes et les compétences nécessaires pour exercer la profession de réviseur. </a:t>
            </a:r>
          </a:p>
          <a:p>
            <a:endParaRPr lang="en-CA" dirty="0"/>
          </a:p>
        </p:txBody>
      </p:sp>
    </p:spTree>
    <p:extLst>
      <p:ext uri="{BB962C8B-B14F-4D97-AF65-F5344CB8AC3E}">
        <p14:creationId xmlns:p14="http://schemas.microsoft.com/office/powerpoint/2010/main" val="2140288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183" y="288007"/>
            <a:ext cx="10515600" cy="1078085"/>
          </a:xfrm>
        </p:spPr>
        <p:txBody>
          <a:bodyPr>
            <a:normAutofit/>
          </a:bodyPr>
          <a:lstStyle/>
          <a:p>
            <a:r>
              <a:rPr lang="fr-CA" sz="4000" dirty="0" smtClean="0">
                <a:latin typeface="Lato Black" panose="020F0502020204030203" pitchFamily="34" charset="0"/>
                <a:cs typeface="Lato Black" panose="020F0502020204030203" pitchFamily="34" charset="0"/>
              </a:rPr>
              <a:t>Existe-t-il une norme professionnelle?</a:t>
            </a:r>
            <a:endParaRPr lang="fr-CA" sz="4000" dirty="0">
              <a:latin typeface="Lato Black" panose="020F0502020204030203" pitchFamily="34" charset="0"/>
              <a:cs typeface="Lato Black" panose="020F0502020204030203" pitchFamily="34" charset="0"/>
            </a:endParaRPr>
          </a:p>
        </p:txBody>
      </p:sp>
      <p:sp>
        <p:nvSpPr>
          <p:cNvPr id="3" name="Content Placeholder 2"/>
          <p:cNvSpPr>
            <a:spLocks noGrp="1"/>
          </p:cNvSpPr>
          <p:nvPr>
            <p:ph idx="1"/>
          </p:nvPr>
        </p:nvSpPr>
        <p:spPr>
          <a:xfrm>
            <a:off x="838200" y="1222872"/>
            <a:ext cx="10515600" cy="5056742"/>
          </a:xfrm>
        </p:spPr>
        <p:txBody>
          <a:bodyPr>
            <a:normAutofit fontScale="92500" lnSpcReduction="10000"/>
          </a:bodyPr>
          <a:lstStyle/>
          <a:p>
            <a:endParaRPr lang="en-CA" sz="3600" dirty="0">
              <a:latin typeface="Lato" panose="020F0502020204030203" pitchFamily="34" charset="0"/>
              <a:cs typeface="Lato" panose="020F0502020204030203" pitchFamily="34" charset="0"/>
            </a:endParaRPr>
          </a:p>
          <a:p>
            <a:r>
              <a:rPr lang="en-CA" sz="3500" dirty="0" smtClean="0"/>
              <a:t>Les </a:t>
            </a:r>
            <a:r>
              <a:rPr lang="en-CA" sz="3500" dirty="0" err="1" smtClean="0"/>
              <a:t>Principes</a:t>
            </a:r>
            <a:r>
              <a:rPr lang="en-CA" sz="3500" dirty="0" smtClean="0"/>
              <a:t> </a:t>
            </a:r>
            <a:r>
              <a:rPr lang="en-CA" sz="3500" dirty="0" err="1" smtClean="0"/>
              <a:t>sont</a:t>
            </a:r>
            <a:r>
              <a:rPr lang="en-CA" sz="3500" dirty="0" smtClean="0"/>
              <a:t> </a:t>
            </a:r>
            <a:r>
              <a:rPr lang="en-CA" sz="3500" dirty="0" err="1" smtClean="0"/>
              <a:t>aussi</a:t>
            </a:r>
            <a:r>
              <a:rPr lang="en-CA" sz="3500" dirty="0" smtClean="0"/>
              <a:t> un </a:t>
            </a:r>
            <a:r>
              <a:rPr lang="en-CA" sz="3500" dirty="0" err="1" smtClean="0"/>
              <a:t>outil</a:t>
            </a:r>
            <a:r>
              <a:rPr lang="en-CA" sz="3500" dirty="0" smtClean="0"/>
              <a:t> de </a:t>
            </a:r>
            <a:r>
              <a:rPr lang="en-CA" sz="3500" dirty="0" err="1" smtClean="0"/>
              <a:t>référence</a:t>
            </a:r>
            <a:r>
              <a:rPr lang="en-CA" sz="3500" dirty="0" smtClean="0"/>
              <a:t> pour </a:t>
            </a:r>
            <a:r>
              <a:rPr lang="en-CA" sz="3500" dirty="0" err="1" smtClean="0"/>
              <a:t>quiconque</a:t>
            </a:r>
            <a:r>
              <a:rPr lang="en-CA" sz="3500" dirty="0" smtClean="0"/>
              <a:t> fait </a:t>
            </a:r>
            <a:r>
              <a:rPr lang="en-CA" sz="3500" dirty="0" err="1" smtClean="0"/>
              <a:t>appel</a:t>
            </a:r>
            <a:r>
              <a:rPr lang="en-CA" sz="3500" dirty="0" smtClean="0"/>
              <a:t> aux services d’un </a:t>
            </a:r>
            <a:r>
              <a:rPr lang="en-CA" sz="3500" dirty="0" err="1" smtClean="0"/>
              <a:t>réviseur</a:t>
            </a:r>
            <a:r>
              <a:rPr lang="en-CA" sz="3500" dirty="0" smtClean="0"/>
              <a:t>. </a:t>
            </a:r>
            <a:r>
              <a:rPr lang="en-CA" sz="3500" dirty="0" err="1" smtClean="0"/>
              <a:t>Ils</a:t>
            </a:r>
            <a:r>
              <a:rPr lang="en-CA" sz="3500" dirty="0" smtClean="0"/>
              <a:t> </a:t>
            </a:r>
            <a:r>
              <a:rPr lang="en-CA" sz="3500" dirty="0" err="1" smtClean="0"/>
              <a:t>précisent</a:t>
            </a:r>
            <a:r>
              <a:rPr lang="en-CA" sz="3500" dirty="0" smtClean="0"/>
              <a:t> son </a:t>
            </a:r>
            <a:r>
              <a:rPr lang="en-CA" sz="3500" dirty="0" err="1" smtClean="0"/>
              <a:t>rôle</a:t>
            </a:r>
            <a:r>
              <a:rPr lang="en-CA" sz="3500" dirty="0" smtClean="0"/>
              <a:t> et </a:t>
            </a:r>
            <a:r>
              <a:rPr lang="en-CA" sz="3500" dirty="0" err="1" smtClean="0"/>
              <a:t>en</a:t>
            </a:r>
            <a:r>
              <a:rPr lang="en-CA" sz="3500" dirty="0" smtClean="0"/>
              <a:t> font </a:t>
            </a:r>
            <a:r>
              <a:rPr lang="en-CA" sz="3500" dirty="0" err="1" smtClean="0"/>
              <a:t>ressortir</a:t>
            </a:r>
            <a:r>
              <a:rPr lang="en-CA" sz="3500" dirty="0" smtClean="0"/>
              <a:t> </a:t>
            </a:r>
            <a:r>
              <a:rPr lang="en-CA" sz="3500" dirty="0" err="1" smtClean="0"/>
              <a:t>l’importance</a:t>
            </a:r>
            <a:r>
              <a:rPr lang="en-CA" sz="3500" dirty="0" smtClean="0"/>
              <a:t> </a:t>
            </a:r>
            <a:r>
              <a:rPr lang="en-CA" sz="3500" dirty="0" err="1" smtClean="0"/>
              <a:t>dans</a:t>
            </a:r>
            <a:r>
              <a:rPr lang="en-CA" sz="3500" dirty="0" smtClean="0"/>
              <a:t> tout </a:t>
            </a:r>
            <a:r>
              <a:rPr lang="en-CA" sz="3500" dirty="0" err="1" smtClean="0"/>
              <a:t>projet</a:t>
            </a:r>
            <a:r>
              <a:rPr lang="en-CA" sz="3500" dirty="0" smtClean="0"/>
              <a:t> de publication. La </a:t>
            </a:r>
            <a:r>
              <a:rPr lang="en-CA" sz="3500" dirty="0" err="1" smtClean="0"/>
              <a:t>personne</a:t>
            </a:r>
            <a:r>
              <a:rPr lang="en-CA" sz="3500" dirty="0" smtClean="0"/>
              <a:t> qui </a:t>
            </a:r>
            <a:r>
              <a:rPr lang="en-CA" sz="3500" dirty="0" err="1" smtClean="0"/>
              <a:t>demande</a:t>
            </a:r>
            <a:r>
              <a:rPr lang="en-CA" sz="3500" dirty="0" smtClean="0"/>
              <a:t> des services de </a:t>
            </a:r>
            <a:r>
              <a:rPr lang="en-CA" sz="3500" dirty="0" err="1" smtClean="0"/>
              <a:t>révision</a:t>
            </a:r>
            <a:r>
              <a:rPr lang="en-CA" sz="3500" dirty="0" smtClean="0"/>
              <a:t> </a:t>
            </a:r>
            <a:r>
              <a:rPr lang="en-CA" sz="3500" dirty="0" err="1" smtClean="0"/>
              <a:t>peut</a:t>
            </a:r>
            <a:r>
              <a:rPr lang="en-CA" sz="3500" dirty="0" smtClean="0"/>
              <a:t> </a:t>
            </a:r>
            <a:r>
              <a:rPr lang="en-CA" sz="3500" dirty="0" err="1" smtClean="0"/>
              <a:t>ainsi</a:t>
            </a:r>
            <a:r>
              <a:rPr lang="en-CA" sz="3500" dirty="0" smtClean="0"/>
              <a:t> </a:t>
            </a:r>
            <a:r>
              <a:rPr lang="en-CA" sz="3500" dirty="0" err="1" smtClean="0"/>
              <a:t>planifier</a:t>
            </a:r>
            <a:r>
              <a:rPr lang="en-CA" sz="3500" dirty="0" smtClean="0"/>
              <a:t> et </a:t>
            </a:r>
            <a:r>
              <a:rPr lang="en-CA" sz="3500" dirty="0" err="1" smtClean="0"/>
              <a:t>négocier</a:t>
            </a:r>
            <a:r>
              <a:rPr lang="en-CA" sz="3500" dirty="0" smtClean="0"/>
              <a:t> </a:t>
            </a:r>
            <a:r>
              <a:rPr lang="en-CA" sz="3500" dirty="0" err="1" smtClean="0"/>
              <a:t>en</a:t>
            </a:r>
            <a:r>
              <a:rPr lang="en-CA" sz="3500" dirty="0" smtClean="0"/>
              <a:t> </a:t>
            </a:r>
            <a:r>
              <a:rPr lang="en-CA" sz="3500" dirty="0" err="1" smtClean="0"/>
              <a:t>toute</a:t>
            </a:r>
            <a:r>
              <a:rPr lang="en-CA" sz="3500" dirty="0" smtClean="0"/>
              <a:t> </a:t>
            </a:r>
            <a:r>
              <a:rPr lang="en-CA" sz="3500" dirty="0" err="1" smtClean="0"/>
              <a:t>connaissance</a:t>
            </a:r>
            <a:r>
              <a:rPr lang="en-CA" sz="3500" dirty="0" smtClean="0"/>
              <a:t> de cause.</a:t>
            </a:r>
            <a:endParaRPr lang="en-CA" sz="3500" dirty="0" smtClean="0">
              <a:cs typeface="Lato" panose="020F0502020204030203" pitchFamily="34" charset="0"/>
            </a:endParaRPr>
          </a:p>
          <a:p>
            <a:endParaRPr lang="en-CA" sz="3500" dirty="0" smtClean="0">
              <a:cs typeface="Lato" panose="020F0502020204030203" pitchFamily="34" charset="0"/>
            </a:endParaRPr>
          </a:p>
          <a:p>
            <a:r>
              <a:rPr lang="en-CA" sz="3500" dirty="0" smtClean="0">
                <a:cs typeface="Lato" panose="020F0502020204030203" pitchFamily="34" charset="0"/>
              </a:rPr>
              <a:t>Les </a:t>
            </a:r>
            <a:r>
              <a:rPr lang="en-CA" sz="3500" dirty="0" err="1" smtClean="0">
                <a:cs typeface="Lato" panose="020F0502020204030203" pitchFamily="34" charset="0"/>
              </a:rPr>
              <a:t>Principes</a:t>
            </a:r>
            <a:r>
              <a:rPr lang="en-CA" sz="3500" dirty="0" smtClean="0">
                <a:cs typeface="Lato" panose="020F0502020204030203" pitchFamily="34" charset="0"/>
              </a:rPr>
              <a:t> </a:t>
            </a:r>
            <a:r>
              <a:rPr lang="en-CA" sz="3500" dirty="0" err="1" smtClean="0">
                <a:cs typeface="Lato" panose="020F0502020204030203" pitchFamily="34" charset="0"/>
              </a:rPr>
              <a:t>servent</a:t>
            </a:r>
            <a:r>
              <a:rPr lang="en-CA" sz="3500" dirty="0" smtClean="0">
                <a:cs typeface="Lato" panose="020F0502020204030203" pitchFamily="34" charset="0"/>
              </a:rPr>
              <a:t> </a:t>
            </a:r>
            <a:r>
              <a:rPr lang="en-CA" sz="3500" dirty="0" err="1" smtClean="0">
                <a:cs typeface="Lato" panose="020F0502020204030203" pitchFamily="34" charset="0"/>
              </a:rPr>
              <a:t>aussi</a:t>
            </a:r>
            <a:r>
              <a:rPr lang="en-CA" sz="3500" dirty="0" smtClean="0">
                <a:cs typeface="Lato" panose="020F0502020204030203" pitchFamily="34" charset="0"/>
              </a:rPr>
              <a:t> de base au Programme </a:t>
            </a:r>
            <a:r>
              <a:rPr lang="en-CA" sz="3500" dirty="0" err="1" smtClean="0">
                <a:cs typeface="Lato" panose="020F0502020204030203" pitchFamily="34" charset="0"/>
              </a:rPr>
              <a:t>d’agrément</a:t>
            </a:r>
            <a:r>
              <a:rPr lang="en-CA" sz="3500" dirty="0" smtClean="0">
                <a:cs typeface="Lato" panose="020F0502020204030203" pitchFamily="34" charset="0"/>
              </a:rPr>
              <a:t> </a:t>
            </a:r>
            <a:r>
              <a:rPr lang="en-CA" sz="3500" dirty="0" err="1" smtClean="0">
                <a:cs typeface="Lato" panose="020F0502020204030203" pitchFamily="34" charset="0"/>
              </a:rPr>
              <a:t>en</a:t>
            </a:r>
            <a:r>
              <a:rPr lang="en-CA" sz="3500" dirty="0" smtClean="0">
                <a:cs typeface="Lato" panose="020F0502020204030203" pitchFamily="34" charset="0"/>
              </a:rPr>
              <a:t> </a:t>
            </a:r>
            <a:r>
              <a:rPr lang="en-CA" sz="3500" dirty="0" err="1" smtClean="0">
                <a:cs typeface="Lato" panose="020F0502020204030203" pitchFamily="34" charset="0"/>
              </a:rPr>
              <a:t>révision</a:t>
            </a:r>
            <a:r>
              <a:rPr lang="en-CA" sz="3500" dirty="0" smtClean="0">
                <a:cs typeface="Lato" panose="020F0502020204030203" pitchFamily="34" charset="0"/>
              </a:rPr>
              <a:t> </a:t>
            </a:r>
            <a:r>
              <a:rPr lang="en-CA" sz="3500" dirty="0" err="1" smtClean="0">
                <a:cs typeface="Lato" panose="020F0502020204030203" pitchFamily="34" charset="0"/>
              </a:rPr>
              <a:t>linguistique</a:t>
            </a:r>
            <a:r>
              <a:rPr lang="en-CA" sz="3500" dirty="0" smtClean="0">
                <a:cs typeface="Lato" panose="020F0502020204030203" pitchFamily="34" charset="0"/>
              </a:rPr>
              <a:t> – </a:t>
            </a:r>
            <a:r>
              <a:rPr lang="en-CA" sz="3500" dirty="0" err="1" smtClean="0">
                <a:cs typeface="Lato" panose="020F0502020204030203" pitchFamily="34" charset="0"/>
              </a:rPr>
              <a:t>Réviseurs</a:t>
            </a:r>
            <a:r>
              <a:rPr lang="en-CA" sz="3500" dirty="0" smtClean="0">
                <a:cs typeface="Lato" panose="020F0502020204030203" pitchFamily="34" charset="0"/>
              </a:rPr>
              <a:t> Canada, qui </a:t>
            </a:r>
            <a:r>
              <a:rPr lang="en-CA" sz="3500" dirty="0" err="1" smtClean="0">
                <a:cs typeface="Lato" panose="020F0502020204030203" pitchFamily="34" charset="0"/>
              </a:rPr>
              <a:t>évalue</a:t>
            </a:r>
            <a:r>
              <a:rPr lang="en-CA" sz="3500" dirty="0" smtClean="0">
                <a:cs typeface="Lato" panose="020F0502020204030203" pitchFamily="34" charset="0"/>
              </a:rPr>
              <a:t> la </a:t>
            </a:r>
            <a:r>
              <a:rPr lang="en-CA" sz="3500" dirty="0" err="1" smtClean="0">
                <a:cs typeface="Lato" panose="020F0502020204030203" pitchFamily="34" charset="0"/>
              </a:rPr>
              <a:t>compétence</a:t>
            </a:r>
            <a:r>
              <a:rPr lang="en-CA" sz="3500" dirty="0" smtClean="0">
                <a:cs typeface="Lato" panose="020F0502020204030203" pitchFamily="34" charset="0"/>
              </a:rPr>
              <a:t> des </a:t>
            </a:r>
            <a:r>
              <a:rPr lang="en-CA" sz="3500" dirty="0" err="1" smtClean="0">
                <a:cs typeface="Lato" panose="020F0502020204030203" pitchFamily="34" charset="0"/>
              </a:rPr>
              <a:t>professionnels</a:t>
            </a:r>
            <a:r>
              <a:rPr lang="en-CA" sz="3500" dirty="0" smtClean="0">
                <a:cs typeface="Lato" panose="020F0502020204030203" pitchFamily="34" charset="0"/>
              </a:rPr>
              <a:t> de la </a:t>
            </a:r>
            <a:r>
              <a:rPr lang="en-CA" sz="3500" dirty="0" err="1" smtClean="0">
                <a:cs typeface="Lato" panose="020F0502020204030203" pitchFamily="34" charset="0"/>
              </a:rPr>
              <a:t>révision</a:t>
            </a:r>
            <a:r>
              <a:rPr lang="en-CA" sz="3500" dirty="0" smtClean="0">
                <a:cs typeface="Lato" panose="020F0502020204030203" pitchFamily="34" charset="0"/>
              </a:rPr>
              <a:t>.</a:t>
            </a:r>
          </a:p>
          <a:p>
            <a:endParaRPr lang="en-CA" dirty="0"/>
          </a:p>
        </p:txBody>
      </p:sp>
    </p:spTree>
    <p:extLst>
      <p:ext uri="{BB962C8B-B14F-4D97-AF65-F5344CB8AC3E}">
        <p14:creationId xmlns:p14="http://schemas.microsoft.com/office/powerpoint/2010/main" val="120812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183" y="288008"/>
            <a:ext cx="10515600" cy="846730"/>
          </a:xfrm>
        </p:spPr>
        <p:txBody>
          <a:bodyPr>
            <a:normAutofit/>
          </a:bodyPr>
          <a:lstStyle/>
          <a:p>
            <a:r>
              <a:rPr lang="en-CA" sz="4000" dirty="0" smtClean="0">
                <a:latin typeface="Lato Black" panose="020F0502020204030203" pitchFamily="34" charset="0"/>
                <a:cs typeface="Lato Black" panose="020F0502020204030203" pitchFamily="34" charset="0"/>
              </a:rPr>
              <a:t>Les </a:t>
            </a:r>
            <a:r>
              <a:rPr lang="en-CA" sz="4000" dirty="0" err="1" smtClean="0">
                <a:latin typeface="Lato Black" panose="020F0502020204030203" pitchFamily="34" charset="0"/>
                <a:cs typeface="Lato Black" panose="020F0502020204030203" pitchFamily="34" charset="0"/>
              </a:rPr>
              <a:t>réviseurs</a:t>
            </a:r>
            <a:r>
              <a:rPr lang="en-CA" sz="4000" dirty="0" smtClean="0">
                <a:latin typeface="Lato Black" panose="020F0502020204030203" pitchFamily="34" charset="0"/>
                <a:cs typeface="Lato Black" panose="020F0502020204030203" pitchFamily="34" charset="0"/>
              </a:rPr>
              <a:t> </a:t>
            </a:r>
            <a:r>
              <a:rPr lang="en-CA" sz="4000" dirty="0" err="1" smtClean="0">
                <a:latin typeface="Lato Black" panose="020F0502020204030203" pitchFamily="34" charset="0"/>
                <a:cs typeface="Lato Black" panose="020F0502020204030203" pitchFamily="34" charset="0"/>
              </a:rPr>
              <a:t>utilisent</a:t>
            </a:r>
            <a:r>
              <a:rPr lang="en-CA" sz="4000" dirty="0" smtClean="0">
                <a:latin typeface="Lato Black" panose="020F0502020204030203" pitchFamily="34" charset="0"/>
                <a:cs typeface="Lato Black" panose="020F0502020204030203" pitchFamily="34" charset="0"/>
              </a:rPr>
              <a:t> les </a:t>
            </a:r>
            <a:r>
              <a:rPr lang="en-CA" sz="4000" dirty="0" err="1" smtClean="0">
                <a:latin typeface="Lato Black" panose="020F0502020204030203" pitchFamily="34" charset="0"/>
                <a:cs typeface="Lato Black" panose="020F0502020204030203" pitchFamily="34" charset="0"/>
              </a:rPr>
              <a:t>principes</a:t>
            </a:r>
            <a:r>
              <a:rPr lang="en-CA" sz="4000" dirty="0" smtClean="0">
                <a:latin typeface="Lato Black" panose="020F0502020204030203" pitchFamily="34" charset="0"/>
                <a:cs typeface="Lato Black" panose="020F0502020204030203" pitchFamily="34" charset="0"/>
              </a:rPr>
              <a:t> pour…</a:t>
            </a:r>
            <a:endParaRPr lang="en-CA" sz="4000" dirty="0">
              <a:latin typeface="Lato Black" panose="020F0502020204030203" pitchFamily="34" charset="0"/>
              <a:cs typeface="Lato Black" panose="020F0502020204030203" pitchFamily="34" charset="0"/>
            </a:endParaRPr>
          </a:p>
        </p:txBody>
      </p:sp>
      <p:sp>
        <p:nvSpPr>
          <p:cNvPr id="3" name="Content Placeholder 2"/>
          <p:cNvSpPr>
            <a:spLocks noGrp="1"/>
          </p:cNvSpPr>
          <p:nvPr>
            <p:ph idx="1"/>
          </p:nvPr>
        </p:nvSpPr>
        <p:spPr>
          <a:xfrm>
            <a:off x="838200" y="1222872"/>
            <a:ext cx="10515600" cy="5310130"/>
          </a:xfrm>
        </p:spPr>
        <p:txBody>
          <a:bodyPr>
            <a:normAutofit fontScale="92500" lnSpcReduction="20000"/>
          </a:bodyPr>
          <a:lstStyle/>
          <a:p>
            <a:pPr marL="0" indent="0">
              <a:buNone/>
            </a:pPr>
            <a:endParaRPr lang="en-CA" sz="3600" dirty="0">
              <a:latin typeface="Lato" panose="020F0502020204030203" pitchFamily="34" charset="0"/>
              <a:cs typeface="Lato" panose="020F0502020204030203" pitchFamily="34" charset="0"/>
            </a:endParaRPr>
          </a:p>
          <a:p>
            <a:r>
              <a:rPr lang="fr-CA" sz="3600" dirty="0" smtClean="0">
                <a:latin typeface="Lato" panose="020F0502020204030203" pitchFamily="34" charset="0"/>
                <a:cs typeface="Lato" panose="020F0502020204030203" pitchFamily="34" charset="0"/>
              </a:rPr>
              <a:t>mieux comprendre la variété des habiletés et connaissances qu’ils devraient posséder;  </a:t>
            </a:r>
          </a:p>
          <a:p>
            <a:endParaRPr lang="fr-CA" sz="3600" dirty="0" smtClean="0">
              <a:latin typeface="Lato" panose="020F0502020204030203" pitchFamily="34" charset="0"/>
              <a:cs typeface="Lato" panose="020F0502020204030203" pitchFamily="34" charset="0"/>
            </a:endParaRPr>
          </a:p>
          <a:p>
            <a:r>
              <a:rPr lang="fr-CA" sz="3600" dirty="0" smtClean="0">
                <a:latin typeface="Lato" panose="020F0502020204030203" pitchFamily="34" charset="0"/>
                <a:cs typeface="Lato" panose="020F0502020204030203" pitchFamily="34" charset="0"/>
              </a:rPr>
              <a:t>poursuivre leur développement et perfectionnement professionnel;  </a:t>
            </a:r>
          </a:p>
          <a:p>
            <a:endParaRPr lang="fr-CA" sz="3600" dirty="0" smtClean="0">
              <a:latin typeface="Lato" panose="020F0502020204030203" pitchFamily="34" charset="0"/>
              <a:cs typeface="Lato" panose="020F0502020204030203" pitchFamily="34" charset="0"/>
            </a:endParaRPr>
          </a:p>
          <a:p>
            <a:r>
              <a:rPr lang="fr-CA" sz="3600" dirty="0" smtClean="0">
                <a:latin typeface="Lato" panose="020F0502020204030203" pitchFamily="34" charset="0"/>
                <a:cs typeface="Lato" panose="020F0502020204030203" pitchFamily="34" charset="0"/>
              </a:rPr>
              <a:t>expliquer en quoi consiste la révision linguistique;</a:t>
            </a:r>
          </a:p>
          <a:p>
            <a:pPr marL="0" indent="0">
              <a:buNone/>
            </a:pPr>
            <a:endParaRPr lang="fr-CA" sz="3600" dirty="0" smtClean="0">
              <a:latin typeface="Lato" panose="020F0502020204030203" pitchFamily="34" charset="0"/>
              <a:cs typeface="Lato" panose="020F0502020204030203" pitchFamily="34" charset="0"/>
            </a:endParaRPr>
          </a:p>
          <a:p>
            <a:r>
              <a:rPr lang="fr-CA" sz="3600" dirty="0" smtClean="0">
                <a:latin typeface="Lato" panose="020F0502020204030203" pitchFamily="34" charset="0"/>
                <a:cs typeface="Lato" panose="020F0502020204030203" pitchFamily="34" charset="0"/>
              </a:rPr>
              <a:t>acquérir de bonnes pratiques dans leur travail de révision.</a:t>
            </a:r>
            <a:endParaRPr lang="fr-CA" sz="3600" dirty="0"/>
          </a:p>
        </p:txBody>
      </p:sp>
    </p:spTree>
    <p:extLst>
      <p:ext uri="{BB962C8B-B14F-4D97-AF65-F5344CB8AC3E}">
        <p14:creationId xmlns:p14="http://schemas.microsoft.com/office/powerpoint/2010/main" val="1039689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183" y="288008"/>
            <a:ext cx="10515600" cy="846730"/>
          </a:xfrm>
        </p:spPr>
        <p:txBody>
          <a:bodyPr>
            <a:normAutofit/>
          </a:bodyPr>
          <a:lstStyle/>
          <a:p>
            <a:r>
              <a:rPr lang="fr-CA" sz="4000" dirty="0" smtClean="0">
                <a:latin typeface="Lato Black" panose="020F0502020204030203" pitchFamily="34" charset="0"/>
                <a:cs typeface="Lato Black" panose="020F0502020204030203" pitchFamily="34" charset="0"/>
              </a:rPr>
              <a:t>Les employeurs utilisent les principes pour…</a:t>
            </a:r>
            <a:endParaRPr lang="fr-CA" sz="4000" dirty="0">
              <a:latin typeface="Lato Black" panose="020F0502020204030203" pitchFamily="34" charset="0"/>
              <a:cs typeface="Lato Black" panose="020F0502020204030203" pitchFamily="34" charset="0"/>
            </a:endParaRPr>
          </a:p>
        </p:txBody>
      </p:sp>
      <p:sp>
        <p:nvSpPr>
          <p:cNvPr id="3" name="Content Placeholder 2"/>
          <p:cNvSpPr>
            <a:spLocks noGrp="1"/>
          </p:cNvSpPr>
          <p:nvPr>
            <p:ph idx="1"/>
          </p:nvPr>
        </p:nvSpPr>
        <p:spPr>
          <a:xfrm>
            <a:off x="838200" y="1222872"/>
            <a:ext cx="10515600" cy="5310130"/>
          </a:xfrm>
        </p:spPr>
        <p:txBody>
          <a:bodyPr>
            <a:normAutofit/>
          </a:bodyPr>
          <a:lstStyle/>
          <a:p>
            <a:pPr marL="0" indent="0">
              <a:buNone/>
            </a:pPr>
            <a:endParaRPr lang="en-CA" sz="3600" dirty="0">
              <a:latin typeface="Lato" panose="020F0502020204030203" pitchFamily="34" charset="0"/>
              <a:cs typeface="Lato" panose="020F0502020204030203" pitchFamily="34" charset="0"/>
            </a:endParaRPr>
          </a:p>
          <a:p>
            <a:r>
              <a:rPr lang="fr-CA" sz="3600" dirty="0" smtClean="0">
                <a:latin typeface="Lato" panose="020F0502020204030203" pitchFamily="34" charset="0"/>
                <a:cs typeface="Lato" panose="020F0502020204030203" pitchFamily="34" charset="0"/>
              </a:rPr>
              <a:t>savoir quoi attendre du réviseur qu’ils embauchent;  </a:t>
            </a:r>
          </a:p>
          <a:p>
            <a:endParaRPr lang="fr-CA" sz="3600" dirty="0" smtClean="0">
              <a:latin typeface="Lato" panose="020F0502020204030203" pitchFamily="34" charset="0"/>
              <a:cs typeface="Lato" panose="020F0502020204030203" pitchFamily="34" charset="0"/>
            </a:endParaRPr>
          </a:p>
          <a:p>
            <a:r>
              <a:rPr lang="fr-CA" sz="3600" dirty="0" smtClean="0">
                <a:latin typeface="Lato" panose="020F0502020204030203" pitchFamily="34" charset="0"/>
                <a:cs typeface="Lato" panose="020F0502020204030203" pitchFamily="34" charset="0"/>
              </a:rPr>
              <a:t>rédiger des descriptions de tâches;  </a:t>
            </a:r>
          </a:p>
          <a:p>
            <a:endParaRPr lang="fr-CA" sz="3600" dirty="0" smtClean="0">
              <a:latin typeface="Lato" panose="020F0502020204030203" pitchFamily="34" charset="0"/>
              <a:cs typeface="Lato" panose="020F0502020204030203" pitchFamily="34" charset="0"/>
            </a:endParaRPr>
          </a:p>
          <a:p>
            <a:r>
              <a:rPr lang="fr-CA" sz="3600" dirty="0" smtClean="0">
                <a:latin typeface="Lato" panose="020F0502020204030203" pitchFamily="34" charset="0"/>
                <a:cs typeface="Lato" panose="020F0502020204030203" pitchFamily="34" charset="0"/>
              </a:rPr>
              <a:t>concevoir des outils pour évaluer la performance.</a:t>
            </a:r>
            <a:endParaRPr lang="fr-CA" sz="3600" dirty="0">
              <a:latin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278843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183" y="288008"/>
            <a:ext cx="10515600" cy="846730"/>
          </a:xfrm>
        </p:spPr>
        <p:txBody>
          <a:bodyPr>
            <a:normAutofit/>
          </a:bodyPr>
          <a:lstStyle/>
          <a:p>
            <a:r>
              <a:rPr lang="fr-CA" sz="4000" dirty="0" smtClean="0">
                <a:latin typeface="Lato Black" panose="020F0502020204030203" pitchFamily="34" charset="0"/>
                <a:cs typeface="Lato Black" panose="020F0502020204030203" pitchFamily="34" charset="0"/>
              </a:rPr>
              <a:t>Quel est le temps de révision moyen?</a:t>
            </a:r>
            <a:endParaRPr lang="fr-CA" sz="4000" dirty="0">
              <a:latin typeface="Lato Black" panose="020F0502020204030203" pitchFamily="34" charset="0"/>
              <a:cs typeface="Lato Black" panose="020F0502020204030203" pitchFamily="34" charset="0"/>
            </a:endParaRPr>
          </a:p>
        </p:txBody>
      </p:sp>
      <p:sp>
        <p:nvSpPr>
          <p:cNvPr id="3" name="Content Placeholder 2"/>
          <p:cNvSpPr>
            <a:spLocks noGrp="1"/>
          </p:cNvSpPr>
          <p:nvPr>
            <p:ph idx="1"/>
          </p:nvPr>
        </p:nvSpPr>
        <p:spPr>
          <a:xfrm>
            <a:off x="838200" y="1222872"/>
            <a:ext cx="10515600" cy="5310130"/>
          </a:xfrm>
        </p:spPr>
        <p:txBody>
          <a:bodyPr>
            <a:normAutofit/>
          </a:bodyPr>
          <a:lstStyle/>
          <a:p>
            <a:pPr marL="0" indent="0">
              <a:buNone/>
            </a:pPr>
            <a:r>
              <a:rPr lang="fr-CA" sz="3600" dirty="0" smtClean="0">
                <a:latin typeface="Lato" panose="020F0502020204030203" pitchFamily="34" charset="0"/>
                <a:cs typeface="Lato" panose="020F0502020204030203" pitchFamily="34" charset="0"/>
              </a:rPr>
              <a:t>Le temps de révision dépend, entre autres : </a:t>
            </a:r>
          </a:p>
          <a:p>
            <a:pPr lvl="0"/>
            <a:r>
              <a:rPr lang="fr-CA" sz="3000" dirty="0" smtClean="0">
                <a:latin typeface="Lato" panose="020F0502020204030203" pitchFamily="34" charset="0"/>
                <a:cs typeface="Lato" panose="020F0502020204030203" pitchFamily="34" charset="0"/>
              </a:rPr>
              <a:t>du type de document;</a:t>
            </a:r>
          </a:p>
          <a:p>
            <a:pPr lvl="0"/>
            <a:r>
              <a:rPr lang="fr-CA" sz="3000" dirty="0" smtClean="0">
                <a:latin typeface="Lato" panose="020F0502020204030203" pitchFamily="34" charset="0"/>
                <a:cs typeface="Lato" panose="020F0502020204030203" pitchFamily="34" charset="0"/>
              </a:rPr>
              <a:t>de la longueur du document; </a:t>
            </a:r>
          </a:p>
          <a:p>
            <a:pPr lvl="0"/>
            <a:r>
              <a:rPr lang="fr-CA" sz="3000" dirty="0" smtClean="0">
                <a:latin typeface="Lato" panose="020F0502020204030203" pitchFamily="34" charset="0"/>
                <a:cs typeface="Lato" panose="020F0502020204030203" pitchFamily="34" charset="0"/>
              </a:rPr>
              <a:t>de la catégorie de révision demandée;</a:t>
            </a:r>
          </a:p>
          <a:p>
            <a:pPr lvl="0"/>
            <a:r>
              <a:rPr lang="fr-CA" sz="3000" dirty="0" smtClean="0">
                <a:latin typeface="Lato" panose="020F0502020204030203" pitchFamily="34" charset="0"/>
                <a:cs typeface="Lato" panose="020F0502020204030203" pitchFamily="34" charset="0"/>
              </a:rPr>
              <a:t>de l’échéance;</a:t>
            </a:r>
          </a:p>
          <a:p>
            <a:pPr lvl="0"/>
            <a:r>
              <a:rPr lang="fr-CA" sz="3000" dirty="0" smtClean="0">
                <a:latin typeface="Lato" panose="020F0502020204030203" pitchFamily="34" charset="0"/>
                <a:cs typeface="Lato" panose="020F0502020204030203" pitchFamily="34" charset="0"/>
              </a:rPr>
              <a:t>du public cible;</a:t>
            </a:r>
          </a:p>
          <a:p>
            <a:pPr lvl="0"/>
            <a:r>
              <a:rPr lang="fr-CA" sz="3000" dirty="0" smtClean="0">
                <a:latin typeface="Lato" panose="020F0502020204030203" pitchFamily="34" charset="0"/>
                <a:cs typeface="Lato" panose="020F0502020204030203" pitchFamily="34" charset="0"/>
              </a:rPr>
              <a:t>du medium utilisé (imprimé ou électronique);</a:t>
            </a:r>
          </a:p>
          <a:p>
            <a:pPr lvl="0"/>
            <a:r>
              <a:rPr lang="fr-CA" sz="3000" dirty="0" smtClean="0">
                <a:latin typeface="Lato" panose="020F0502020204030203" pitchFamily="34" charset="0"/>
                <a:cs typeface="Lato" panose="020F0502020204030203" pitchFamily="34" charset="0"/>
              </a:rPr>
              <a:t>de la charge de travail du réviseur.  </a:t>
            </a:r>
            <a:endParaRPr lang="fr-CA" sz="2600" dirty="0" smtClean="0">
              <a:latin typeface="Lato" panose="020F0502020204030203" pitchFamily="34" charset="0"/>
              <a:cs typeface="Lato" panose="020F0502020204030203" pitchFamily="34" charset="0"/>
            </a:endParaRPr>
          </a:p>
          <a:p>
            <a:pPr marL="0" indent="0">
              <a:buNone/>
            </a:pPr>
            <a:endParaRPr lang="en-CA" sz="3600" dirty="0">
              <a:latin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100355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b="1" dirty="0">
                <a:latin typeface="Lato Black" panose="020F0A02020204030203" pitchFamily="34" charset="0"/>
              </a:rPr>
              <a:t>Nos activités</a:t>
            </a:r>
          </a:p>
        </p:txBody>
      </p:sp>
      <p:sp>
        <p:nvSpPr>
          <p:cNvPr id="3" name="Content Placeholder 2"/>
          <p:cNvSpPr>
            <a:spLocks noGrp="1"/>
          </p:cNvSpPr>
          <p:nvPr>
            <p:ph idx="1"/>
            <p:custDataLst>
              <p:tags r:id="rId2"/>
            </p:custDataLst>
          </p:nvPr>
        </p:nvSpPr>
        <p:spPr/>
        <p:txBody>
          <a:bodyPr>
            <a:normAutofit/>
          </a:bodyPr>
          <a:lstStyle/>
          <a:p>
            <a:pPr lvl="0"/>
            <a:r>
              <a:rPr lang="fr-CA" dirty="0"/>
              <a:t>Nous faisons la promotion de la révision professionnelle comme un outil essentiel à une communication efficace.</a:t>
            </a:r>
          </a:p>
          <a:p>
            <a:pPr lvl="0"/>
            <a:r>
              <a:rPr lang="fr-CA" dirty="0"/>
              <a:t>Nous encourageons le perfectionnement professionnel.</a:t>
            </a:r>
          </a:p>
          <a:p>
            <a:r>
              <a:rPr lang="fr-CA" dirty="0"/>
              <a:t>Nous préconisons et maintenons des normes élevées en révision au moyen du Programme d’agrément en révision linguistique.</a:t>
            </a:r>
          </a:p>
          <a:p>
            <a:r>
              <a:rPr lang="fr-CA" dirty="0"/>
              <a:t>Nous offrons aux réviseurs salariés et pigistes l’occasion de se joindre à un réseau et </a:t>
            </a:r>
            <a:r>
              <a:rPr lang="fr-CA" dirty="0" smtClean="0"/>
              <a:t>d’établir </a:t>
            </a:r>
            <a:r>
              <a:rPr lang="fr-CA" dirty="0"/>
              <a:t>des collaborations.</a:t>
            </a:r>
          </a:p>
          <a:p>
            <a:r>
              <a:rPr lang="fr-CA" dirty="0"/>
              <a:t>Nous tissons des liens et établissons des partenariats avec d’autres associations connexes dans des domaines d'intérêt commun</a:t>
            </a:r>
            <a:r>
              <a:rPr lang="fr-CA" dirty="0">
                <a:latin typeface="Lato"/>
              </a:rPr>
              <a:t>.</a:t>
            </a:r>
          </a:p>
        </p:txBody>
      </p:sp>
    </p:spTree>
    <p:extLst>
      <p:ext uri="{BB962C8B-B14F-4D97-AF65-F5344CB8AC3E}">
        <p14:creationId xmlns:p14="http://schemas.microsoft.com/office/powerpoint/2010/main" val="3578244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b="1" dirty="0">
                <a:latin typeface="Lato Black" panose="020F0A02020204030203" pitchFamily="34" charset="0"/>
              </a:rPr>
              <a:t>À propos de nous</a:t>
            </a:r>
          </a:p>
        </p:txBody>
      </p:sp>
      <p:sp>
        <p:nvSpPr>
          <p:cNvPr id="3" name="Content Placeholder 2"/>
          <p:cNvSpPr>
            <a:spLocks noGrp="1"/>
          </p:cNvSpPr>
          <p:nvPr>
            <p:ph idx="1"/>
            <p:custDataLst>
              <p:tags r:id="rId2"/>
            </p:custDataLst>
          </p:nvPr>
        </p:nvSpPr>
        <p:spPr/>
        <p:txBody>
          <a:bodyPr>
            <a:normAutofit fontScale="92500"/>
          </a:bodyPr>
          <a:lstStyle/>
          <a:p>
            <a:r>
              <a:rPr lang="fr-CA" dirty="0">
                <a:latin typeface="Lato" panose="020F0502020204030203" pitchFamily="34" charset="0"/>
              </a:rPr>
              <a:t>Réviseurs Canada/Editors Canada est un organisme à but non lucratif.</a:t>
            </a:r>
          </a:p>
          <a:p>
            <a:r>
              <a:rPr lang="fr-CA" dirty="0">
                <a:latin typeface="Lato" panose="020F0502020204030203" pitchFamily="34" charset="0"/>
              </a:rPr>
              <a:t>Nous comptons environ 1 300 membres (francophones et anglophones) répartis dans des sections et des ramifications partout au pays.</a:t>
            </a:r>
          </a:p>
          <a:p>
            <a:r>
              <a:rPr lang="fr-CA" dirty="0">
                <a:latin typeface="Lato" panose="020F0502020204030203" pitchFamily="34" charset="0"/>
              </a:rPr>
              <a:t>Notre </a:t>
            </a:r>
            <a:r>
              <a:rPr lang="fr-CA" dirty="0" smtClean="0">
                <a:latin typeface="Lato" panose="020F0502020204030203" pitchFamily="34" charset="0"/>
              </a:rPr>
              <a:t>siège social </a:t>
            </a:r>
            <a:r>
              <a:rPr lang="fr-CA" dirty="0">
                <a:latin typeface="Lato" panose="020F0502020204030203" pitchFamily="34" charset="0"/>
              </a:rPr>
              <a:t>et nos employés sont à Toronto.</a:t>
            </a:r>
          </a:p>
          <a:p>
            <a:r>
              <a:rPr lang="fr-CA" dirty="0">
                <a:latin typeface="Lato" panose="020F0502020204030203" pitchFamily="34" charset="0"/>
              </a:rPr>
              <a:t>L’association est dirigée par un conseil d’administration national, composé d’une douzaine de membres de diverses régions du pays.</a:t>
            </a:r>
          </a:p>
          <a:p>
            <a:r>
              <a:rPr lang="fr-CA" dirty="0">
                <a:latin typeface="Lato" panose="020F0502020204030203" pitchFamily="34" charset="0"/>
              </a:rPr>
              <a:t>Nos comités, groupes de travail nationaux et sections régionales sont dirigés et composés de membres bénévoles. </a:t>
            </a:r>
            <a:endParaRPr lang="fr-CA" dirty="0"/>
          </a:p>
        </p:txBody>
      </p:sp>
    </p:spTree>
    <p:extLst>
      <p:ext uri="{BB962C8B-B14F-4D97-AF65-F5344CB8AC3E}">
        <p14:creationId xmlns:p14="http://schemas.microsoft.com/office/powerpoint/2010/main" val="3495106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b="1" dirty="0">
                <a:latin typeface="Lato Black" panose="020F0A02020204030203" pitchFamily="34" charset="0"/>
              </a:rPr>
              <a:t>Publications</a:t>
            </a:r>
          </a:p>
        </p:txBody>
      </p:sp>
      <p:sp>
        <p:nvSpPr>
          <p:cNvPr id="3" name="Content Placeholder 2"/>
          <p:cNvSpPr>
            <a:spLocks noGrp="1"/>
          </p:cNvSpPr>
          <p:nvPr>
            <p:ph idx="1"/>
            <p:custDataLst>
              <p:tags r:id="rId2"/>
            </p:custDataLst>
          </p:nvPr>
        </p:nvSpPr>
        <p:spPr/>
        <p:txBody>
          <a:bodyPr>
            <a:normAutofit/>
          </a:bodyPr>
          <a:lstStyle/>
          <a:p>
            <a:pPr marL="514350" indent="-514350">
              <a:lnSpc>
                <a:spcPct val="200000"/>
              </a:lnSpc>
              <a:buFont typeface="+mj-lt"/>
              <a:buAutoNum type="arabicPeriod"/>
            </a:pPr>
            <a:endParaRPr lang="en-US" sz="2600" dirty="0"/>
          </a:p>
          <a:p>
            <a:pPr marL="514350" indent="-514350">
              <a:lnSpc>
                <a:spcPct val="200000"/>
              </a:lnSpc>
              <a:buFont typeface="+mj-lt"/>
              <a:buAutoNum type="arabicPeriod"/>
            </a:pPr>
            <a:endParaRPr lang="en-US" sz="2600" dirty="0"/>
          </a:p>
          <a:p>
            <a:pPr marL="514350" indent="-514350">
              <a:lnSpc>
                <a:spcPct val="200000"/>
              </a:lnSpc>
              <a:buFont typeface="+mj-lt"/>
              <a:buAutoNum type="arabicPeriod"/>
            </a:pPr>
            <a:endParaRPr lang="en-US" sz="2600" dirty="0"/>
          </a:p>
          <a:p>
            <a:pPr marL="514350" indent="-514350">
              <a:lnSpc>
                <a:spcPct val="200000"/>
              </a:lnSpc>
              <a:buFont typeface="+mj-lt"/>
              <a:buAutoNum type="arabicPeriod"/>
            </a:pPr>
            <a:endParaRPr lang="en-US" sz="2600" dirty="0"/>
          </a:p>
        </p:txBody>
      </p:sp>
      <p:sp>
        <p:nvSpPr>
          <p:cNvPr id="10" name="TextBox 9"/>
          <p:cNvSpPr txBox="1"/>
          <p:nvPr>
            <p:custDataLst>
              <p:tags r:id="rId3"/>
            </p:custDataLst>
          </p:nvPr>
        </p:nvSpPr>
        <p:spPr>
          <a:xfrm>
            <a:off x="1013988" y="1846907"/>
            <a:ext cx="9868277" cy="2523768"/>
          </a:xfrm>
          <a:prstGeom prst="rect">
            <a:avLst/>
          </a:prstGeom>
          <a:noFill/>
        </p:spPr>
        <p:txBody>
          <a:bodyPr wrap="square" rtlCol="0">
            <a:spAutoFit/>
          </a:bodyPr>
          <a:lstStyle/>
          <a:p>
            <a:pPr marL="342900" indent="-342900">
              <a:buFont typeface="Arial" charset="0"/>
              <a:buChar char="•"/>
            </a:pPr>
            <a:r>
              <a:rPr lang="fr-CA" sz="2800" i="1" dirty="0"/>
              <a:t>L’Hebdomadaire des réviseurs </a:t>
            </a:r>
            <a:r>
              <a:rPr lang="fr-CA" sz="2800" dirty="0"/>
              <a:t>(blogue)</a:t>
            </a:r>
          </a:p>
          <a:p>
            <a:pPr marL="342900" indent="-342900">
              <a:buFont typeface="Arial" charset="0"/>
              <a:buChar char="•"/>
            </a:pPr>
            <a:r>
              <a:rPr lang="fr-CA" sz="2800" i="1" dirty="0"/>
              <a:t>Principes directeurs en révision professionnelle</a:t>
            </a:r>
          </a:p>
          <a:p>
            <a:pPr marL="342900" indent="-342900">
              <a:buFont typeface="Arial" charset="0"/>
              <a:buChar char="•"/>
            </a:pPr>
            <a:r>
              <a:rPr lang="fr-CA" sz="2800" i="1" dirty="0"/>
              <a:t>Guide de préparation à l’examen d’agrément général</a:t>
            </a:r>
          </a:p>
          <a:p>
            <a:pPr marL="342900" indent="-342900">
              <a:buFont typeface="Arial" charset="0"/>
              <a:buChar char="•"/>
            </a:pPr>
            <a:r>
              <a:rPr lang="fr-CA" sz="2800" i="1" dirty="0"/>
              <a:t>Guide de préparation à l’examen d’attestation en révision comparative</a:t>
            </a:r>
          </a:p>
          <a:p>
            <a:endParaRPr lang="en-CA" dirty="0"/>
          </a:p>
        </p:txBody>
      </p:sp>
      <p:pic>
        <p:nvPicPr>
          <p:cNvPr id="11" name="Picture 10"/>
          <p:cNvPicPr>
            <a:picLocks noChangeAspect="1"/>
          </p:cNvPicPr>
          <p:nvPr>
            <p:custDataLst>
              <p:tags r:id="rId4"/>
            </p:custDataLst>
          </p:nvPr>
        </p:nvPicPr>
        <p:blipFill>
          <a:blip r:embed="rId8" cstate="print">
            <a:extLst>
              <a:ext uri="{28A0092B-C50C-407E-A947-70E740481C1C}">
                <a14:useLocalDpi xmlns:a14="http://schemas.microsoft.com/office/drawing/2010/main" val="0"/>
              </a:ext>
            </a:extLst>
          </a:blip>
          <a:stretch>
            <a:fillRect/>
          </a:stretch>
        </p:blipFill>
        <p:spPr>
          <a:xfrm>
            <a:off x="2283965" y="4405637"/>
            <a:ext cx="1238250" cy="1590675"/>
          </a:xfrm>
          <a:prstGeom prst="rect">
            <a:avLst/>
          </a:prstGeom>
        </p:spPr>
      </p:pic>
      <p:pic>
        <p:nvPicPr>
          <p:cNvPr id="12" name="Picture 11"/>
          <p:cNvPicPr>
            <a:picLocks noChangeAspect="1"/>
          </p:cNvPicPr>
          <p:nvPr>
            <p:custDataLst>
              <p:tags r:id="rId5"/>
            </p:custDataLst>
          </p:nvPr>
        </p:nvPicPr>
        <p:blipFill>
          <a:blip r:embed="rId9" cstate="print">
            <a:extLst>
              <a:ext uri="{28A0092B-C50C-407E-A947-70E740481C1C}">
                <a14:useLocalDpi xmlns:a14="http://schemas.microsoft.com/office/drawing/2010/main" val="0"/>
              </a:ext>
            </a:extLst>
          </a:blip>
          <a:stretch>
            <a:fillRect/>
          </a:stretch>
        </p:blipFill>
        <p:spPr>
          <a:xfrm>
            <a:off x="5329001" y="4357894"/>
            <a:ext cx="1238250" cy="1590675"/>
          </a:xfrm>
          <a:prstGeom prst="rect">
            <a:avLst/>
          </a:prstGeom>
        </p:spPr>
      </p:pic>
      <p:pic>
        <p:nvPicPr>
          <p:cNvPr id="13" name="Picture 12"/>
          <p:cNvPicPr>
            <a:picLocks noChangeAspect="1"/>
          </p:cNvPicPr>
          <p:nvPr>
            <p:custDataLst>
              <p:tags r:id="rId6"/>
            </p:custDataLst>
          </p:nvPr>
        </p:nvPicPr>
        <p:blipFill>
          <a:blip r:embed="rId10" cstate="print">
            <a:extLst>
              <a:ext uri="{28A0092B-C50C-407E-A947-70E740481C1C}">
                <a14:useLocalDpi xmlns:a14="http://schemas.microsoft.com/office/drawing/2010/main" val="0"/>
              </a:ext>
            </a:extLst>
          </a:blip>
          <a:stretch>
            <a:fillRect/>
          </a:stretch>
        </p:blipFill>
        <p:spPr>
          <a:xfrm>
            <a:off x="8316533" y="4319470"/>
            <a:ext cx="1238250" cy="1609725"/>
          </a:xfrm>
          <a:prstGeom prst="rect">
            <a:avLst/>
          </a:prstGeom>
        </p:spPr>
      </p:pic>
    </p:spTree>
    <p:extLst>
      <p:ext uri="{BB962C8B-B14F-4D97-AF65-F5344CB8AC3E}">
        <p14:creationId xmlns:p14="http://schemas.microsoft.com/office/powerpoint/2010/main" val="2865277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b="1" dirty="0">
                <a:latin typeface="Lato Black" panose="020F0A02020204030203" pitchFamily="34" charset="0"/>
              </a:rPr>
              <a:t>Communiquez avec nous en ligne</a:t>
            </a:r>
          </a:p>
        </p:txBody>
      </p:sp>
      <p:sp>
        <p:nvSpPr>
          <p:cNvPr id="3" name="Content Placeholder 2"/>
          <p:cNvSpPr>
            <a:spLocks noGrp="1"/>
          </p:cNvSpPr>
          <p:nvPr>
            <p:ph idx="1"/>
            <p:custDataLst>
              <p:tags r:id="rId2"/>
            </p:custDataLst>
          </p:nvPr>
        </p:nvSpPr>
        <p:spPr/>
        <p:txBody>
          <a:bodyPr>
            <a:normAutofit/>
          </a:bodyPr>
          <a:lstStyle/>
          <a:p>
            <a:r>
              <a:rPr lang="en-CA" sz="2400" dirty="0">
                <a:latin typeface="Lato" panose="020F0502020204030203" pitchFamily="34" charset="0"/>
              </a:rPr>
              <a:t>Site Web: </a:t>
            </a:r>
            <a:r>
              <a:rPr lang="en-CA" sz="2400" dirty="0">
                <a:latin typeface="Lato" panose="020F0502020204030203" pitchFamily="34" charset="0"/>
                <a:hlinkClick r:id="rId5"/>
              </a:rPr>
              <a:t>www.reviseurs.ca</a:t>
            </a:r>
            <a:endParaRPr lang="en-CA" sz="2400" dirty="0">
              <a:latin typeface="Lato" panose="020F0502020204030203" pitchFamily="34" charset="0"/>
            </a:endParaRPr>
          </a:p>
          <a:p>
            <a:r>
              <a:rPr lang="en-CA" sz="2400" dirty="0" err="1">
                <a:latin typeface="Lato" panose="020F0502020204030203" pitchFamily="34" charset="0"/>
              </a:rPr>
              <a:t>Courriel</a:t>
            </a:r>
            <a:r>
              <a:rPr lang="en-CA" sz="2400" dirty="0">
                <a:latin typeface="Lato" panose="020F0502020204030203" pitchFamily="34" charset="0"/>
              </a:rPr>
              <a:t> : </a:t>
            </a:r>
            <a:r>
              <a:rPr lang="en-CA" sz="2400" dirty="0">
                <a:latin typeface="Lato" panose="020F0502020204030203" pitchFamily="34" charset="0"/>
                <a:hlinkClick r:id="rId6"/>
              </a:rPr>
              <a:t>info@reviseurs.ca</a:t>
            </a:r>
            <a:r>
              <a:rPr lang="en-CA" sz="2400" dirty="0">
                <a:latin typeface="Lato" panose="020F0502020204030203" pitchFamily="34" charset="0"/>
              </a:rPr>
              <a:t> </a:t>
            </a:r>
          </a:p>
          <a:p>
            <a:r>
              <a:rPr lang="en-CA" sz="2400" dirty="0">
                <a:latin typeface="Lato" panose="020F0502020204030203" pitchFamily="34" charset="0"/>
              </a:rPr>
              <a:t>Facebook : @Editors/</a:t>
            </a:r>
            <a:r>
              <a:rPr lang="en-CA" sz="2400" dirty="0" err="1">
                <a:latin typeface="Lato" panose="020F0502020204030203" pitchFamily="34" charset="0"/>
              </a:rPr>
              <a:t>Réviseurs</a:t>
            </a:r>
            <a:r>
              <a:rPr lang="en-CA" sz="2400" dirty="0">
                <a:latin typeface="Lato" panose="020F0502020204030203" pitchFamily="34" charset="0"/>
              </a:rPr>
              <a:t> Canada</a:t>
            </a:r>
          </a:p>
          <a:p>
            <a:r>
              <a:rPr lang="en-CA" sz="2400" dirty="0">
                <a:latin typeface="Lato" panose="020F0502020204030203" pitchFamily="34" charset="0"/>
              </a:rPr>
              <a:t>Twitter : @</a:t>
            </a:r>
            <a:r>
              <a:rPr lang="en-CA" sz="2400" dirty="0" err="1">
                <a:latin typeface="Lato" panose="020F0502020204030203" pitchFamily="34" charset="0"/>
              </a:rPr>
              <a:t>editorscanada</a:t>
            </a:r>
            <a:r>
              <a:rPr lang="en-CA" sz="2400" dirty="0">
                <a:latin typeface="Lato" panose="020F0502020204030203" pitchFamily="34" charset="0"/>
              </a:rPr>
              <a:t> </a:t>
            </a:r>
          </a:p>
          <a:p>
            <a:r>
              <a:rPr lang="fr-CA" sz="2400" dirty="0">
                <a:latin typeface="Lato" panose="020F0502020204030203" pitchFamily="34" charset="0"/>
              </a:rPr>
              <a:t>Causeries </a:t>
            </a:r>
            <a:r>
              <a:rPr lang="fr-CA" sz="2400" dirty="0" err="1">
                <a:latin typeface="Lato" panose="020F0502020204030203" pitchFamily="34" charset="0"/>
              </a:rPr>
              <a:t>Twitter</a:t>
            </a:r>
            <a:r>
              <a:rPr lang="fr-CA" sz="2400" dirty="0">
                <a:latin typeface="Lato" panose="020F0502020204030203" pitchFamily="34" charset="0"/>
              </a:rPr>
              <a:t> : #</a:t>
            </a:r>
            <a:r>
              <a:rPr lang="fr-CA" sz="2400" dirty="0" err="1">
                <a:latin typeface="Lato" panose="020F0502020204030203" pitchFamily="34" charset="0"/>
              </a:rPr>
              <a:t>ReviseursCauserie</a:t>
            </a:r>
            <a:r>
              <a:rPr lang="fr-CA" sz="2400" dirty="0">
                <a:latin typeface="Lato" panose="020F0502020204030203" pitchFamily="34" charset="0"/>
              </a:rPr>
              <a:t/>
            </a:r>
            <a:br>
              <a:rPr lang="fr-CA" sz="2400" dirty="0">
                <a:latin typeface="Lato" panose="020F0502020204030203" pitchFamily="34" charset="0"/>
              </a:rPr>
            </a:br>
            <a:r>
              <a:rPr lang="fr-CA" sz="2400" dirty="0">
                <a:latin typeface="Lato" panose="020F0502020204030203" pitchFamily="34" charset="0"/>
              </a:rPr>
              <a:t>et résumés </a:t>
            </a:r>
            <a:r>
              <a:rPr lang="fr-CA" sz="2400" dirty="0" err="1">
                <a:latin typeface="Lato" panose="020F0502020204030203" pitchFamily="34" charset="0"/>
              </a:rPr>
              <a:t>Storify</a:t>
            </a:r>
            <a:endParaRPr lang="fr-CA" sz="2400" dirty="0">
              <a:latin typeface="Lato" panose="020F0502020204030203" pitchFamily="34" charset="0"/>
            </a:endParaRPr>
          </a:p>
          <a:p>
            <a:r>
              <a:rPr lang="en-CA" sz="2400" dirty="0">
                <a:latin typeface="Lato" panose="020F0502020204030203" pitchFamily="34" charset="0"/>
              </a:rPr>
              <a:t>LinkedIn : Editors/</a:t>
            </a:r>
            <a:r>
              <a:rPr lang="en-CA" sz="2400" dirty="0" err="1">
                <a:latin typeface="Lato" panose="020F0502020204030203" pitchFamily="34" charset="0"/>
              </a:rPr>
              <a:t>Réviseurs</a:t>
            </a:r>
            <a:r>
              <a:rPr lang="en-CA" sz="2400" dirty="0">
                <a:latin typeface="Lato" panose="020F0502020204030203" pitchFamily="34" charset="0"/>
              </a:rPr>
              <a:t> Canada</a:t>
            </a:r>
          </a:p>
          <a:p>
            <a:r>
              <a:rPr lang="en-CA" sz="2400" dirty="0">
                <a:latin typeface="Lato" panose="020F0502020204030203" pitchFamily="34" charset="0"/>
              </a:rPr>
              <a:t>Google+ : Editors/</a:t>
            </a:r>
            <a:r>
              <a:rPr lang="en-CA" sz="2400" dirty="0" err="1">
                <a:latin typeface="Lato" panose="020F0502020204030203" pitchFamily="34" charset="0"/>
              </a:rPr>
              <a:t>Réviseurs</a:t>
            </a:r>
            <a:r>
              <a:rPr lang="en-CA" sz="2400" dirty="0">
                <a:latin typeface="Lato" panose="020F0502020204030203" pitchFamily="34" charset="0"/>
              </a:rPr>
              <a:t> Canada</a:t>
            </a:r>
          </a:p>
          <a:p>
            <a:r>
              <a:rPr lang="fr-CA" sz="2400" dirty="0">
                <a:latin typeface="Lato" panose="020F0502020204030203" pitchFamily="34" charset="0"/>
              </a:rPr>
              <a:t>L’Hebdomadaire des réviseurs (blogue)</a:t>
            </a:r>
          </a:p>
        </p:txBody>
      </p:sp>
      <p:pic>
        <p:nvPicPr>
          <p:cNvPr id="7" name="Content Placeholder 3"/>
          <p:cNvPicPr>
            <a:picLocks noGrp="1" noChangeAspect="1"/>
          </p:cNvPicPr>
          <p:nvPr>
            <p:custDataLst>
              <p:tags r:id="rId3"/>
            </p:custDataLst>
          </p:nvPr>
        </p:nvPicPr>
        <p:blipFill>
          <a:blip r:embed="rId7" cstate="print">
            <a:extLst>
              <a:ext uri="{28A0092B-C50C-407E-A947-70E740481C1C}">
                <a14:useLocalDpi xmlns:a14="http://schemas.microsoft.com/office/drawing/2010/main" val="0"/>
              </a:ext>
            </a:extLst>
          </a:blip>
          <a:stretch>
            <a:fillRect/>
          </a:stretch>
        </p:blipFill>
        <p:spPr>
          <a:xfrm>
            <a:off x="6682067" y="1927653"/>
            <a:ext cx="4423778" cy="4057511"/>
          </a:xfrm>
          <a:prstGeom prst="rect">
            <a:avLst/>
          </a:prstGeom>
        </p:spPr>
      </p:pic>
    </p:spTree>
    <p:extLst>
      <p:ext uri="{BB962C8B-B14F-4D97-AF65-F5344CB8AC3E}">
        <p14:creationId xmlns:p14="http://schemas.microsoft.com/office/powerpoint/2010/main" val="1184044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838200" y="365126"/>
            <a:ext cx="10515600" cy="994118"/>
          </a:xfrm>
        </p:spPr>
        <p:txBody>
          <a:bodyPr/>
          <a:lstStyle/>
          <a:p>
            <a:r>
              <a:rPr lang="fr-CA" dirty="0">
                <a:latin typeface="Lato Black" panose="020F0A02020204030203" pitchFamily="34" charset="0"/>
              </a:rPr>
              <a:t>Qu’est-ce que la révision?</a:t>
            </a:r>
          </a:p>
        </p:txBody>
      </p:sp>
      <p:sp>
        <p:nvSpPr>
          <p:cNvPr id="3" name="Content Placeholder 2"/>
          <p:cNvSpPr>
            <a:spLocks noGrp="1"/>
          </p:cNvSpPr>
          <p:nvPr>
            <p:ph idx="1"/>
            <p:custDataLst>
              <p:tags r:id="rId2"/>
            </p:custDataLst>
          </p:nvPr>
        </p:nvSpPr>
        <p:spPr>
          <a:xfrm>
            <a:off x="788773" y="1454922"/>
            <a:ext cx="10515600" cy="4847024"/>
          </a:xfrm>
        </p:spPr>
        <p:txBody>
          <a:bodyPr>
            <a:noAutofit/>
          </a:bodyPr>
          <a:lstStyle/>
          <a:p>
            <a:pPr marL="0" indent="0">
              <a:buNone/>
            </a:pPr>
            <a:endParaRPr lang="fr-CA" sz="3600" dirty="0">
              <a:latin typeface="Lato" panose="020F0502020204030203" pitchFamily="34" charset="0"/>
            </a:endParaRPr>
          </a:p>
          <a:p>
            <a:pPr marL="0" indent="0">
              <a:buNone/>
            </a:pPr>
            <a:endParaRPr lang="fr-CA" sz="3600" dirty="0">
              <a:latin typeface="Lato" panose="020F0502020204030203" pitchFamily="34" charset="0"/>
            </a:endParaRPr>
          </a:p>
          <a:p>
            <a:pPr marL="0" indent="0">
              <a:buNone/>
            </a:pPr>
            <a:r>
              <a:rPr lang="fr-CA" sz="3600" dirty="0">
                <a:latin typeface="Lato" panose="020F0502020204030203" pitchFamily="34" charset="0"/>
              </a:rPr>
              <a:t>La révision c’est l’examen attentif d’un texte avant sa publication.</a:t>
            </a:r>
          </a:p>
          <a:p>
            <a:pPr marL="0" indent="0">
              <a:buNone/>
            </a:pPr>
            <a:endParaRPr lang="fr-CA" sz="3600" dirty="0">
              <a:latin typeface="Lato" panose="020F0502020204030203" pitchFamily="34" charset="0"/>
            </a:endParaRPr>
          </a:p>
          <a:p>
            <a:pPr marL="0" indent="0">
              <a:buNone/>
            </a:pPr>
            <a:endParaRPr lang="fr-CA" sz="2400" dirty="0">
              <a:latin typeface="Lato" panose="020F0502020204030203" pitchFamily="34" charset="0"/>
            </a:endParaRPr>
          </a:p>
        </p:txBody>
      </p:sp>
    </p:spTree>
    <p:extLst>
      <p:ext uri="{BB962C8B-B14F-4D97-AF65-F5344CB8AC3E}">
        <p14:creationId xmlns:p14="http://schemas.microsoft.com/office/powerpoint/2010/main" val="3851360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838200" y="365126"/>
            <a:ext cx="10515600" cy="994118"/>
          </a:xfrm>
        </p:spPr>
        <p:txBody>
          <a:bodyPr/>
          <a:lstStyle/>
          <a:p>
            <a:r>
              <a:rPr lang="fr-CA" dirty="0">
                <a:latin typeface="Lato Black" panose="020F0A02020204030203" pitchFamily="34" charset="0"/>
              </a:rPr>
              <a:t>À quoi sert la révision?</a:t>
            </a:r>
          </a:p>
        </p:txBody>
      </p:sp>
      <p:sp>
        <p:nvSpPr>
          <p:cNvPr id="3" name="Content Placeholder 2"/>
          <p:cNvSpPr>
            <a:spLocks noGrp="1"/>
          </p:cNvSpPr>
          <p:nvPr>
            <p:ph idx="1"/>
            <p:custDataLst>
              <p:tags r:id="rId2"/>
            </p:custDataLst>
          </p:nvPr>
        </p:nvSpPr>
        <p:spPr>
          <a:xfrm>
            <a:off x="788773" y="1454921"/>
            <a:ext cx="10515600" cy="5192761"/>
          </a:xfrm>
        </p:spPr>
        <p:txBody>
          <a:bodyPr>
            <a:noAutofit/>
          </a:bodyPr>
          <a:lstStyle/>
          <a:p>
            <a:r>
              <a:rPr lang="fr-CA" sz="3600" dirty="0" smtClean="0"/>
              <a:t>À s’assurer de la qualité de la langue et de l’efficacité de la communication.</a:t>
            </a:r>
          </a:p>
          <a:p>
            <a:pPr marL="0" indent="0">
              <a:buNone/>
            </a:pPr>
            <a:endParaRPr lang="fr-CA" sz="3600" dirty="0" smtClean="0"/>
          </a:p>
          <a:p>
            <a:r>
              <a:rPr lang="fr-CA" sz="3600" dirty="0" smtClean="0"/>
              <a:t>À vérifier si l’ensemble d’un texte, d’un document ou d’un livre est cohérent et présenté de façon logique.</a:t>
            </a:r>
          </a:p>
          <a:p>
            <a:pPr marL="0" indent="0">
              <a:buNone/>
            </a:pPr>
            <a:endParaRPr lang="en-US" sz="3600" dirty="0"/>
          </a:p>
          <a:p>
            <a:r>
              <a:rPr lang="en-US" sz="3600" dirty="0" err="1"/>
              <a:t>À</a:t>
            </a:r>
            <a:r>
              <a:rPr lang="fr-CA" sz="3600" dirty="0"/>
              <a:t> examiner si le contenu, le style et le niveau de langue servent bien les objectifs des auteurs et sont bien adaptés au public cible.</a:t>
            </a:r>
            <a:endParaRPr lang="fr-CA" sz="2400" dirty="0">
              <a:latin typeface="Lato" panose="020F0502020204030203" pitchFamily="34" charset="0"/>
            </a:endParaRPr>
          </a:p>
        </p:txBody>
      </p:sp>
    </p:spTree>
    <p:extLst>
      <p:ext uri="{BB962C8B-B14F-4D97-AF65-F5344CB8AC3E}">
        <p14:creationId xmlns:p14="http://schemas.microsoft.com/office/powerpoint/2010/main" val="1521935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838200" y="365126"/>
            <a:ext cx="10515600" cy="1018832"/>
          </a:xfrm>
        </p:spPr>
        <p:txBody>
          <a:bodyPr/>
          <a:lstStyle/>
          <a:p>
            <a:r>
              <a:rPr lang="fr-CA" dirty="0">
                <a:latin typeface="Lato Black" panose="020F0A02020204030203" pitchFamily="34" charset="0"/>
              </a:rPr>
              <a:t>Quelles sont les catégories de révision?</a:t>
            </a:r>
          </a:p>
        </p:txBody>
      </p:sp>
      <p:sp>
        <p:nvSpPr>
          <p:cNvPr id="3" name="Content Placeholder 2"/>
          <p:cNvSpPr>
            <a:spLocks noGrp="1"/>
          </p:cNvSpPr>
          <p:nvPr>
            <p:ph idx="1"/>
            <p:custDataLst>
              <p:tags r:id="rId2"/>
            </p:custDataLst>
          </p:nvPr>
        </p:nvSpPr>
        <p:spPr>
          <a:xfrm>
            <a:off x="838200" y="1359243"/>
            <a:ext cx="10515600" cy="5189838"/>
          </a:xfrm>
        </p:spPr>
        <p:txBody>
          <a:bodyPr>
            <a:noAutofit/>
          </a:bodyPr>
          <a:lstStyle/>
          <a:p>
            <a:pPr marL="0" indent="0">
              <a:buNone/>
            </a:pPr>
            <a:r>
              <a:rPr lang="fr-CA" sz="3600" dirty="0">
                <a:latin typeface="Lato" panose="020F0502020204030203" pitchFamily="34" charset="0"/>
              </a:rPr>
              <a:t>La révision unilingue comprend quatre catégories :</a:t>
            </a:r>
          </a:p>
          <a:p>
            <a:pPr marL="0" indent="0">
              <a:buNone/>
            </a:pPr>
            <a:endParaRPr lang="fr-CA" sz="1600" dirty="0">
              <a:latin typeface="Lato" panose="020F0502020204030203" pitchFamily="34" charset="0"/>
            </a:endParaRPr>
          </a:p>
          <a:p>
            <a:r>
              <a:rPr lang="fr-CA" sz="3600" dirty="0">
                <a:latin typeface="Lato" panose="020F0502020204030203" pitchFamily="34" charset="0"/>
              </a:rPr>
              <a:t>révision de fond</a:t>
            </a:r>
          </a:p>
          <a:p>
            <a:endParaRPr lang="fr-CA" sz="1200" dirty="0">
              <a:latin typeface="Lato" panose="020F0502020204030203" pitchFamily="34" charset="0"/>
            </a:endParaRPr>
          </a:p>
          <a:p>
            <a:r>
              <a:rPr lang="fr-CA" sz="3600" dirty="0">
                <a:latin typeface="Lato" panose="020F0502020204030203" pitchFamily="34" charset="0"/>
              </a:rPr>
              <a:t>révision de forme</a:t>
            </a:r>
          </a:p>
          <a:p>
            <a:endParaRPr lang="fr-CA" sz="1200" dirty="0">
              <a:latin typeface="Lato" panose="020F0502020204030203" pitchFamily="34" charset="0"/>
            </a:endParaRPr>
          </a:p>
          <a:p>
            <a:r>
              <a:rPr lang="fr-CA" sz="3600" dirty="0">
                <a:latin typeface="Lato" panose="020F0502020204030203" pitchFamily="34" charset="0"/>
              </a:rPr>
              <a:t>préparation de copie</a:t>
            </a:r>
          </a:p>
          <a:p>
            <a:endParaRPr lang="fr-CA" sz="1200" dirty="0">
              <a:latin typeface="Lato" panose="020F0502020204030203" pitchFamily="34" charset="0"/>
            </a:endParaRPr>
          </a:p>
          <a:p>
            <a:r>
              <a:rPr lang="fr-CA" sz="3600" dirty="0">
                <a:latin typeface="Lato" panose="020F0502020204030203" pitchFamily="34" charset="0"/>
              </a:rPr>
              <a:t>correction d’épreuves</a:t>
            </a:r>
          </a:p>
        </p:txBody>
      </p:sp>
      <p:pic>
        <p:nvPicPr>
          <p:cNvPr id="4" name="Picture 3"/>
          <p:cNvPicPr>
            <a:picLocks noChangeAspect="1"/>
          </p:cNvPicPr>
          <p:nvPr>
            <p:custDataLst>
              <p:tags r:id="rId3"/>
            </p:custDataLst>
          </p:nvPr>
        </p:nvPicPr>
        <p:blipFill>
          <a:blip r:embed="rId5" cstate="print">
            <a:extLst>
              <a:ext uri="{28A0092B-C50C-407E-A947-70E740481C1C}">
                <a14:useLocalDpi xmlns:a14="http://schemas.microsoft.com/office/drawing/2010/main" val="0"/>
              </a:ext>
            </a:extLst>
          </a:blip>
          <a:stretch>
            <a:fillRect/>
          </a:stretch>
        </p:blipFill>
        <p:spPr>
          <a:xfrm>
            <a:off x="7454781" y="3037016"/>
            <a:ext cx="3633010" cy="2583474"/>
          </a:xfrm>
          <a:prstGeom prst="rect">
            <a:avLst/>
          </a:prstGeom>
        </p:spPr>
      </p:pic>
    </p:spTree>
    <p:extLst>
      <p:ext uri="{BB962C8B-B14F-4D97-AF65-F5344CB8AC3E}">
        <p14:creationId xmlns:p14="http://schemas.microsoft.com/office/powerpoint/2010/main" val="1811550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latin typeface="Lato Black" panose="020F0A02020204030203" pitchFamily="34" charset="0"/>
              </a:rPr>
              <a:t>Pourquoi ces distinctions?</a:t>
            </a:r>
            <a:endParaRPr lang="fr-CA" dirty="0"/>
          </a:p>
        </p:txBody>
      </p:sp>
      <p:sp>
        <p:nvSpPr>
          <p:cNvPr id="3" name="Content Placeholder 2"/>
          <p:cNvSpPr>
            <a:spLocks noGrp="1"/>
          </p:cNvSpPr>
          <p:nvPr>
            <p:ph idx="1"/>
          </p:nvPr>
        </p:nvSpPr>
        <p:spPr/>
        <p:txBody>
          <a:bodyPr>
            <a:normAutofit fontScale="92500" lnSpcReduction="10000"/>
          </a:bodyPr>
          <a:lstStyle/>
          <a:p>
            <a:r>
              <a:rPr lang="fr-CA" sz="3600" dirty="0" smtClean="0">
                <a:latin typeface="Lato" panose="020F0502020204030203" pitchFamily="34" charset="0"/>
                <a:cs typeface="Lato" panose="020F0502020204030203" pitchFamily="34" charset="0"/>
              </a:rPr>
              <a:t>Parce qu’il y a une grande différence entre corriger un texte et le réviser.</a:t>
            </a:r>
          </a:p>
          <a:p>
            <a:endParaRPr lang="fr-CA" sz="3600" dirty="0" smtClean="0">
              <a:latin typeface="Lato" panose="020F0502020204030203" pitchFamily="34" charset="0"/>
              <a:cs typeface="Lato" panose="020F0502020204030203" pitchFamily="34" charset="0"/>
            </a:endParaRPr>
          </a:p>
          <a:p>
            <a:r>
              <a:rPr lang="fr-CA" sz="3600" dirty="0" smtClean="0">
                <a:latin typeface="Lato" panose="020F0502020204030203" pitchFamily="34" charset="0"/>
                <a:cs typeface="Lato" panose="020F0502020204030203" pitchFamily="34" charset="0"/>
              </a:rPr>
              <a:t>Parce que bien comprendre les différentes catégories de révision permet :</a:t>
            </a:r>
          </a:p>
          <a:p>
            <a:pPr lvl="1"/>
            <a:r>
              <a:rPr lang="fr-CA" sz="3600" dirty="0" smtClean="0">
                <a:latin typeface="Lato" panose="020F0502020204030203" pitchFamily="34" charset="0"/>
                <a:cs typeface="Lato" panose="020F0502020204030203" pitchFamily="34" charset="0"/>
              </a:rPr>
              <a:t>de gagner du temps;</a:t>
            </a:r>
          </a:p>
          <a:p>
            <a:pPr lvl="1"/>
            <a:r>
              <a:rPr lang="fr-CA" sz="3600" dirty="0" smtClean="0">
                <a:latin typeface="Lato" panose="020F0502020204030203" pitchFamily="34" charset="0"/>
                <a:cs typeface="Lato" panose="020F0502020204030203" pitchFamily="34" charset="0"/>
              </a:rPr>
              <a:t>de faire des économies;</a:t>
            </a:r>
          </a:p>
          <a:p>
            <a:pPr lvl="1"/>
            <a:r>
              <a:rPr lang="fr-CA" sz="3600" dirty="0" smtClean="0">
                <a:latin typeface="Lato" panose="020F0502020204030203" pitchFamily="34" charset="0"/>
                <a:cs typeface="Lato" panose="020F0502020204030203" pitchFamily="34" charset="0"/>
              </a:rPr>
              <a:t>d’aider toutes les personnes engagées dans un projet à s’entendre sur le travail à faire. </a:t>
            </a:r>
          </a:p>
          <a:p>
            <a:endParaRPr lang="en-CA" dirty="0">
              <a:latin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557514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latin typeface="Lato Black" panose="020F0A02020204030203" pitchFamily="34" charset="0"/>
              </a:rPr>
              <a:t>La révision de fond</a:t>
            </a:r>
            <a:endParaRPr lang="fr-CA" dirty="0">
              <a:latin typeface="Lato Black" panose="020F0A02020204030203" pitchFamily="34" charset="0"/>
            </a:endParaRPr>
          </a:p>
        </p:txBody>
      </p:sp>
      <p:sp>
        <p:nvSpPr>
          <p:cNvPr id="3" name="Content Placeholder 2"/>
          <p:cNvSpPr>
            <a:spLocks noGrp="1"/>
          </p:cNvSpPr>
          <p:nvPr>
            <p:ph idx="1"/>
          </p:nvPr>
        </p:nvSpPr>
        <p:spPr/>
        <p:txBody>
          <a:bodyPr>
            <a:normAutofit/>
          </a:bodyPr>
          <a:lstStyle/>
          <a:p>
            <a:pPr marL="0" indent="0">
              <a:buNone/>
            </a:pPr>
            <a:endParaRPr lang="en-CA" sz="3600" dirty="0"/>
          </a:p>
          <a:p>
            <a:pPr marL="0" indent="0">
              <a:buNone/>
            </a:pPr>
            <a:r>
              <a:rPr lang="fr-CA" sz="3600" dirty="0" smtClean="0"/>
              <a:t>La révision de fond suppose une lecture attentive </a:t>
            </a:r>
            <a:br>
              <a:rPr lang="fr-CA" sz="3600" dirty="0" smtClean="0"/>
            </a:br>
            <a:r>
              <a:rPr lang="fr-CA" sz="3600" dirty="0" smtClean="0"/>
              <a:t>et méthodique d’un texte en vue de l’adapter aux destinataires, d’en clarifier le contenu et d’en réorganiser la structure.</a:t>
            </a:r>
          </a:p>
          <a:p>
            <a:endParaRPr lang="en-CA" sz="3600" dirty="0"/>
          </a:p>
        </p:txBody>
      </p:sp>
    </p:spTree>
    <p:extLst>
      <p:ext uri="{BB962C8B-B14F-4D97-AF65-F5344CB8AC3E}">
        <p14:creationId xmlns:p14="http://schemas.microsoft.com/office/powerpoint/2010/main" val="2902007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00967"/>
          </a:xfrm>
        </p:spPr>
        <p:txBody>
          <a:bodyPr/>
          <a:lstStyle/>
          <a:p>
            <a:r>
              <a:rPr lang="fr-CA" dirty="0" smtClean="0">
                <a:latin typeface="Lato Black" panose="020F0A02020204030203" pitchFamily="34" charset="0"/>
              </a:rPr>
              <a:t>La révision de forme </a:t>
            </a:r>
            <a:endParaRPr lang="fr-CA" dirty="0"/>
          </a:p>
        </p:txBody>
      </p:sp>
      <p:sp>
        <p:nvSpPr>
          <p:cNvPr id="3" name="Content Placeholder 2"/>
          <p:cNvSpPr>
            <a:spLocks noGrp="1"/>
          </p:cNvSpPr>
          <p:nvPr>
            <p:ph idx="1"/>
          </p:nvPr>
        </p:nvSpPr>
        <p:spPr>
          <a:xfrm>
            <a:off x="838200" y="1244906"/>
            <a:ext cx="10515600" cy="5233012"/>
          </a:xfrm>
        </p:spPr>
        <p:txBody>
          <a:bodyPr>
            <a:normAutofit/>
          </a:bodyPr>
          <a:lstStyle/>
          <a:p>
            <a:endParaRPr lang="en-CA" sz="3600" dirty="0"/>
          </a:p>
          <a:p>
            <a:r>
              <a:rPr lang="fr-CA" sz="3600" dirty="0" smtClean="0"/>
              <a:t>La révision de forme vise l’amélioration du style du texte dans son ensemble grâce à des corrections de syntaxe, de vocabulaire, d’orthographe ou de ponctuation.</a:t>
            </a:r>
            <a:endParaRPr lang="fr-CA" sz="3600" dirty="0"/>
          </a:p>
        </p:txBody>
      </p:sp>
    </p:spTree>
    <p:extLst>
      <p:ext uri="{BB962C8B-B14F-4D97-AF65-F5344CB8AC3E}">
        <p14:creationId xmlns:p14="http://schemas.microsoft.com/office/powerpoint/2010/main" val="3747759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67916"/>
          </a:xfrm>
        </p:spPr>
        <p:txBody>
          <a:bodyPr/>
          <a:lstStyle/>
          <a:p>
            <a:r>
              <a:rPr lang="fr-CA" dirty="0" smtClean="0">
                <a:latin typeface="Lato Black" panose="020F0A02020204030203" pitchFamily="34" charset="0"/>
              </a:rPr>
              <a:t>La préparation de copie</a:t>
            </a:r>
            <a:endParaRPr lang="fr-CA" dirty="0"/>
          </a:p>
        </p:txBody>
      </p:sp>
      <p:sp>
        <p:nvSpPr>
          <p:cNvPr id="3" name="Content Placeholder 2"/>
          <p:cNvSpPr>
            <a:spLocks noGrp="1"/>
          </p:cNvSpPr>
          <p:nvPr>
            <p:ph idx="1"/>
          </p:nvPr>
        </p:nvSpPr>
        <p:spPr>
          <a:xfrm>
            <a:off x="717015" y="1263764"/>
            <a:ext cx="10515600" cy="5037883"/>
          </a:xfrm>
        </p:spPr>
        <p:txBody>
          <a:bodyPr>
            <a:noAutofit/>
          </a:bodyPr>
          <a:lstStyle/>
          <a:p>
            <a:pPr marL="0" indent="0">
              <a:buNone/>
            </a:pPr>
            <a:endParaRPr lang="en-US" sz="3200" dirty="0"/>
          </a:p>
          <a:p>
            <a:pPr marL="0" indent="0">
              <a:buNone/>
            </a:pPr>
            <a:r>
              <a:rPr lang="fr-CA" sz="3600" dirty="0" smtClean="0"/>
              <a:t>La préparation de copie consiste à mettre au point un texte déjà révisé en vue de sa mise en pages. Il s’agit notamment d’appliquer de façon uniforme dans tout </a:t>
            </a:r>
            <a:br>
              <a:rPr lang="fr-CA" sz="3600" dirty="0" smtClean="0"/>
            </a:br>
            <a:r>
              <a:rPr lang="fr-CA" sz="3600" dirty="0" smtClean="0"/>
              <a:t>le document les règles et les conventions en usage, et d’informer le ou la graphiste de toute exigence particulière touchant la production.</a:t>
            </a:r>
            <a:endParaRPr lang="fr-CA" sz="3600" dirty="0"/>
          </a:p>
        </p:txBody>
      </p:sp>
    </p:spTree>
    <p:extLst>
      <p:ext uri="{BB962C8B-B14F-4D97-AF65-F5344CB8AC3E}">
        <p14:creationId xmlns:p14="http://schemas.microsoft.com/office/powerpoint/2010/main" val="2869507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0628"/>
          </a:xfrm>
        </p:spPr>
        <p:txBody>
          <a:bodyPr/>
          <a:lstStyle/>
          <a:p>
            <a:r>
              <a:rPr lang="fr-CA" dirty="0" smtClean="0">
                <a:latin typeface="Lato Black" panose="020F0A02020204030203" pitchFamily="34" charset="0"/>
              </a:rPr>
              <a:t>La correction d’épreuves</a:t>
            </a:r>
            <a:endParaRPr lang="fr-CA" dirty="0"/>
          </a:p>
        </p:txBody>
      </p:sp>
      <p:sp>
        <p:nvSpPr>
          <p:cNvPr id="3" name="Content Placeholder 2"/>
          <p:cNvSpPr>
            <a:spLocks noGrp="1"/>
          </p:cNvSpPr>
          <p:nvPr>
            <p:ph idx="1"/>
          </p:nvPr>
        </p:nvSpPr>
        <p:spPr>
          <a:xfrm>
            <a:off x="827183" y="1112704"/>
            <a:ext cx="10515600" cy="5486400"/>
          </a:xfrm>
        </p:spPr>
        <p:txBody>
          <a:bodyPr>
            <a:normAutofit/>
          </a:bodyPr>
          <a:lstStyle/>
          <a:p>
            <a:endParaRPr lang="en-US" sz="3200" dirty="0"/>
          </a:p>
          <a:p>
            <a:pPr marL="0" indent="0">
              <a:buNone/>
            </a:pPr>
            <a:r>
              <a:rPr lang="fr-CA" sz="3600" dirty="0" smtClean="0"/>
              <a:t>La correction d’épreuves comprend toute vérification qui suit l’étape de mise en pages ou d’intégration Web. Qu’il s’agisse de la première épreuve ou d’épreuves subséquentes, il faut examiner notamment la typographie, l’orthographe, la mise en forme du texte et tous les aspects de la présentation visuelle.</a:t>
            </a:r>
          </a:p>
          <a:p>
            <a:endParaRPr lang="en-CA" dirty="0"/>
          </a:p>
        </p:txBody>
      </p:sp>
    </p:spTree>
    <p:extLst>
      <p:ext uri="{BB962C8B-B14F-4D97-AF65-F5344CB8AC3E}">
        <p14:creationId xmlns:p14="http://schemas.microsoft.com/office/powerpoint/2010/main" val="21629524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8.xml><?xml version="1.0" encoding="utf-8"?>
<p:tagLst xmlns:a="http://schemas.openxmlformats.org/drawingml/2006/main" xmlns:r="http://schemas.openxmlformats.org/officeDocument/2006/relationships" xmlns:p="http://schemas.openxmlformats.org/presentationml/2006/main">
  <p:tag name="NUM" val="5"/>
</p:tagLst>
</file>

<file path=ppt/tags/tag19.xml><?xml version="1.0" encoding="utf-8"?>
<p:tagLst xmlns:a="http://schemas.openxmlformats.org/drawingml/2006/main" xmlns:r="http://schemas.openxmlformats.org/officeDocument/2006/relationships" xmlns:p="http://schemas.openxmlformats.org/presentationml/2006/main">
  <p:tag name="NUM" val="6"/>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1054</TotalTime>
  <Words>683</Words>
  <Application>Microsoft Office PowerPoint</Application>
  <PresentationFormat>Custom</PresentationFormat>
  <Paragraphs>108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La révision linguistique </vt:lpstr>
      <vt:lpstr>Qu’est-ce que la révision?</vt:lpstr>
      <vt:lpstr>À quoi sert la révision?</vt:lpstr>
      <vt:lpstr>Quelles sont les catégories de révision?</vt:lpstr>
      <vt:lpstr>Pourquoi ces distinctions?</vt:lpstr>
      <vt:lpstr>La révision de fond</vt:lpstr>
      <vt:lpstr>La révision de forme </vt:lpstr>
      <vt:lpstr>La préparation de copie</vt:lpstr>
      <vt:lpstr>La correction d’épreuves</vt:lpstr>
      <vt:lpstr>Autres tâches connexes</vt:lpstr>
      <vt:lpstr>Existe-t-il une norme professionnelle?</vt:lpstr>
      <vt:lpstr>Existe-t-il une norme professionnelle?</vt:lpstr>
      <vt:lpstr>Les réviseurs utilisent les principes pour…</vt:lpstr>
      <vt:lpstr>Les employeurs utilisent les principes pour…</vt:lpstr>
      <vt:lpstr>Quel est le temps de révision moyen?</vt:lpstr>
      <vt:lpstr>Nos activités</vt:lpstr>
      <vt:lpstr>À propos de nous</vt:lpstr>
      <vt:lpstr>Publications</vt:lpstr>
      <vt:lpstr>Communiquez avec nous en ligne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Editors Canada</dc:title>
  <dc:creator>Stacey</dc:creator>
  <cp:lastModifiedBy>Michelle</cp:lastModifiedBy>
  <cp:revision>125</cp:revision>
  <dcterms:created xsi:type="dcterms:W3CDTF">2015-12-08T21:21:22Z</dcterms:created>
  <dcterms:modified xsi:type="dcterms:W3CDTF">2017-07-21T19:31:45Z</dcterms:modified>
</cp:coreProperties>
</file>